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6"/>
  </p:notesMasterIdLst>
  <p:sldIdLst>
    <p:sldId id="257" r:id="rId2"/>
    <p:sldId id="280" r:id="rId3"/>
    <p:sldId id="258" r:id="rId4"/>
    <p:sldId id="261" r:id="rId5"/>
    <p:sldId id="262" r:id="rId6"/>
    <p:sldId id="263" r:id="rId7"/>
    <p:sldId id="264" r:id="rId8"/>
    <p:sldId id="265" r:id="rId9"/>
    <p:sldId id="267" r:id="rId10"/>
    <p:sldId id="266" r:id="rId11"/>
    <p:sldId id="290" r:id="rId12"/>
    <p:sldId id="292" r:id="rId13"/>
    <p:sldId id="295" r:id="rId14"/>
    <p:sldId id="296" r:id="rId15"/>
    <p:sldId id="297" r:id="rId16"/>
    <p:sldId id="298" r:id="rId17"/>
    <p:sldId id="299" r:id="rId18"/>
    <p:sldId id="300" r:id="rId19"/>
    <p:sldId id="284" r:id="rId20"/>
    <p:sldId id="293" r:id="rId21"/>
    <p:sldId id="285" r:id="rId22"/>
    <p:sldId id="286" r:id="rId23"/>
    <p:sldId id="287" r:id="rId24"/>
    <p:sldId id="289" r:id="rId25"/>
    <p:sldId id="294" r:id="rId26"/>
    <p:sldId id="288" r:id="rId27"/>
    <p:sldId id="302" r:id="rId28"/>
    <p:sldId id="303" r:id="rId29"/>
    <p:sldId id="291" r:id="rId30"/>
    <p:sldId id="301" r:id="rId31"/>
    <p:sldId id="275" r:id="rId32"/>
    <p:sldId id="276" r:id="rId33"/>
    <p:sldId id="277" r:id="rId34"/>
    <p:sldId id="274" r:id="rId35"/>
  </p:sldIdLst>
  <p:sldSz cx="9144000" cy="6858000" type="screen4x3"/>
  <p:notesSz cx="6858000" cy="9144000"/>
  <p:embeddedFontLst>
    <p:embeddedFont>
      <p:font typeface="Arial Black" panose="020B0A04020102020204" pitchFamily="34" charset="0"/>
      <p:bold r:id="rId37"/>
    </p:embeddedFont>
    <p:embeddedFont>
      <p:font typeface="Calibri" panose="020F0502020204030204" pitchFamily="34" charset="0"/>
      <p:regular r:id="rId38"/>
      <p:bold r:id="rId39"/>
      <p:italic r:id="rId40"/>
      <p:boldItalic r:id="rId41"/>
    </p:embeddedFont>
    <p:embeddedFont>
      <p:font typeface="Formal436 BT" panose="03060802040302020203" pitchFamily="66" charset="0"/>
      <p:regular r:id="rId42"/>
    </p:embeddedFont>
    <p:embeddedFont>
      <p:font typeface="Gill Sans MT" panose="020B0502020104020203" pitchFamily="34" charset="0"/>
      <p:regular r:id="rId43"/>
      <p:bold r:id="rId44"/>
      <p:italic r:id="rId45"/>
      <p:boldItalic r:id="rId46"/>
    </p:embeddedFont>
    <p:embeddedFont>
      <p:font typeface="Thin Skinned" panose="020B0604020202020204" charset="0"/>
      <p:regular r:id="rId47"/>
    </p:embeddedFont>
    <p:embeddedFont>
      <p:font typeface="Trebuchet MS" panose="020B0603020202020204" pitchFamily="34" charset="0"/>
      <p:regular r:id="rId48"/>
      <p:bold r:id="rId49"/>
      <p:italic r:id="rId50"/>
      <p:boldItalic r:id="rId51"/>
    </p:embeddedFont>
    <p:embeddedFont>
      <p:font typeface="Verdana" panose="020B0604030504040204" pitchFamily="34" charset="0"/>
      <p:regular r:id="rId52"/>
      <p:bold r:id="rId53"/>
      <p:italic r:id="rId54"/>
      <p:bold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5F5F5F"/>
    <a:srgbClr val="75FF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35" autoAdjust="0"/>
    <p:restoredTop sz="94660"/>
  </p:normalViewPr>
  <p:slideViewPr>
    <p:cSldViewPr>
      <p:cViewPr varScale="1">
        <p:scale>
          <a:sx n="108" d="100"/>
          <a:sy n="108" d="100"/>
        </p:scale>
        <p:origin x="1710" y="108"/>
      </p:cViewPr>
      <p:guideLst>
        <p:guide orient="horz" pos="2160"/>
        <p:guide pos="2880"/>
      </p:guideLst>
    </p:cSldViewPr>
  </p:slideViewPr>
  <p:notesTextViewPr>
    <p:cViewPr>
      <p:scale>
        <a:sx n="100" d="100"/>
        <a:sy n="100" d="100"/>
      </p:scale>
      <p:origin x="0" y="0"/>
    </p:cViewPr>
  </p:notesTextViewPr>
  <p:sorterViewPr>
    <p:cViewPr>
      <p:scale>
        <a:sx n="92" d="100"/>
        <a:sy n="92"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54"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DD1348-4E22-44B0-BF54-51CE02178DD1}" type="datetimeFigureOut">
              <a:rPr lang="en-GB" smtClean="0"/>
              <a:pPr/>
              <a:t>21/02/2020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1DEA25-74DF-4A40-9C9B-953A975D9989}" type="slidenum">
              <a:rPr lang="en-GB" smtClean="0"/>
              <a:pPr/>
              <a:t>‹#›</a:t>
            </a:fld>
            <a:endParaRPr lang="en-GB"/>
          </a:p>
        </p:txBody>
      </p:sp>
    </p:spTree>
    <p:extLst>
      <p:ext uri="{BB962C8B-B14F-4D97-AF65-F5344CB8AC3E}">
        <p14:creationId xmlns:p14="http://schemas.microsoft.com/office/powerpoint/2010/main" val="171128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a:p>
        </p:txBody>
      </p:sp>
      <p:sp>
        <p:nvSpPr>
          <p:cNvPr id="53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C36BBC0-4FD7-48CB-AC2D-DC33591F412C}" type="slidenum">
              <a:rPr lang="en-GB">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3194330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F5D68BD-B4DB-4001-8D7A-7A8F7E646922}" type="slidenum">
              <a:rPr lang="en-GB">
                <a:solidFill>
                  <a:prstClr val="black"/>
                </a:solidFill>
              </a:rPr>
              <a:pPr/>
              <a:t>10</a:t>
            </a:fld>
            <a:endParaRPr lang="en-GB">
              <a:solidFill>
                <a:prstClr val="black"/>
              </a:solidFill>
            </a:endParaRPr>
          </a:p>
        </p:txBody>
      </p:sp>
      <p:sp>
        <p:nvSpPr>
          <p:cNvPr id="563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63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2465098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a:p>
        </p:txBody>
      </p:sp>
      <p:sp>
        <p:nvSpPr>
          <p:cNvPr id="53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C36BBC0-4FD7-48CB-AC2D-DC33591F412C}" type="slidenum">
              <a:rPr lang="en-GB">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559711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a:p>
        </p:txBody>
      </p:sp>
      <p:sp>
        <p:nvSpPr>
          <p:cNvPr id="53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C36BBC0-4FD7-48CB-AC2D-DC33591F412C}" type="slidenum">
              <a:rPr lang="en-GB">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3701280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a:p>
        </p:txBody>
      </p:sp>
      <p:sp>
        <p:nvSpPr>
          <p:cNvPr id="53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C36BBC0-4FD7-48CB-AC2D-DC33591F412C}" type="slidenum">
              <a:rPr lang="en-GB">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1739133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a:p>
        </p:txBody>
      </p:sp>
      <p:sp>
        <p:nvSpPr>
          <p:cNvPr id="53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C36BBC0-4FD7-48CB-AC2D-DC33591F412C}" type="slidenum">
              <a:rPr lang="en-GB">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2709015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C21DEA25-74DF-4A40-9C9B-953A975D9989}" type="slidenum">
              <a:rPr lang="en-GB" smtClean="0"/>
              <a:pPr/>
              <a:t>19</a:t>
            </a:fld>
            <a:endParaRPr lang="en-GB"/>
          </a:p>
        </p:txBody>
      </p:sp>
    </p:spTree>
    <p:extLst>
      <p:ext uri="{BB962C8B-B14F-4D97-AF65-F5344CB8AC3E}">
        <p14:creationId xmlns:p14="http://schemas.microsoft.com/office/powerpoint/2010/main" val="3064479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C21DEA25-74DF-4A40-9C9B-953A975D9989}" type="slidenum">
              <a:rPr lang="en-GB" smtClean="0"/>
              <a:pPr/>
              <a:t>20</a:t>
            </a:fld>
            <a:endParaRPr lang="en-GB"/>
          </a:p>
        </p:txBody>
      </p:sp>
    </p:spTree>
    <p:extLst>
      <p:ext uri="{BB962C8B-B14F-4D97-AF65-F5344CB8AC3E}">
        <p14:creationId xmlns:p14="http://schemas.microsoft.com/office/powerpoint/2010/main" val="2966939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C21DEA25-74DF-4A40-9C9B-953A975D9989}" type="slidenum">
              <a:rPr lang="en-GB" smtClean="0"/>
              <a:pPr/>
              <a:t>21</a:t>
            </a:fld>
            <a:endParaRPr lang="en-GB"/>
          </a:p>
        </p:txBody>
      </p:sp>
    </p:spTree>
    <p:extLst>
      <p:ext uri="{BB962C8B-B14F-4D97-AF65-F5344CB8AC3E}">
        <p14:creationId xmlns:p14="http://schemas.microsoft.com/office/powerpoint/2010/main" val="129479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C21DEA25-74DF-4A40-9C9B-953A975D9989}" type="slidenum">
              <a:rPr lang="en-GB" smtClean="0"/>
              <a:pPr/>
              <a:t>22</a:t>
            </a:fld>
            <a:endParaRPr lang="en-GB"/>
          </a:p>
        </p:txBody>
      </p:sp>
    </p:spTree>
    <p:extLst>
      <p:ext uri="{BB962C8B-B14F-4D97-AF65-F5344CB8AC3E}">
        <p14:creationId xmlns:p14="http://schemas.microsoft.com/office/powerpoint/2010/main" val="1582750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C21DEA25-74DF-4A40-9C9B-953A975D9989}" type="slidenum">
              <a:rPr lang="en-GB" smtClean="0"/>
              <a:pPr/>
              <a:t>23</a:t>
            </a:fld>
            <a:endParaRPr lang="en-GB"/>
          </a:p>
        </p:txBody>
      </p:sp>
    </p:spTree>
    <p:extLst>
      <p:ext uri="{BB962C8B-B14F-4D97-AF65-F5344CB8AC3E}">
        <p14:creationId xmlns:p14="http://schemas.microsoft.com/office/powerpoint/2010/main" val="3964833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a:p>
        </p:txBody>
      </p:sp>
      <p:sp>
        <p:nvSpPr>
          <p:cNvPr id="53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C36BBC0-4FD7-48CB-AC2D-DC33591F412C}" type="slidenum">
              <a:rPr lang="en-GB">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3143279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C21DEA25-74DF-4A40-9C9B-953A975D9989}" type="slidenum">
              <a:rPr lang="en-GB" smtClean="0"/>
              <a:pPr/>
              <a:t>24</a:t>
            </a:fld>
            <a:endParaRPr lang="en-GB"/>
          </a:p>
        </p:txBody>
      </p:sp>
    </p:spTree>
    <p:extLst>
      <p:ext uri="{BB962C8B-B14F-4D97-AF65-F5344CB8AC3E}">
        <p14:creationId xmlns:p14="http://schemas.microsoft.com/office/powerpoint/2010/main" val="3349626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C21DEA25-74DF-4A40-9C9B-953A975D9989}" type="slidenum">
              <a:rPr lang="en-GB" smtClean="0"/>
              <a:pPr/>
              <a:t>25</a:t>
            </a:fld>
            <a:endParaRPr lang="en-GB"/>
          </a:p>
        </p:txBody>
      </p:sp>
    </p:spTree>
    <p:extLst>
      <p:ext uri="{BB962C8B-B14F-4D97-AF65-F5344CB8AC3E}">
        <p14:creationId xmlns:p14="http://schemas.microsoft.com/office/powerpoint/2010/main" val="37589416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C21DEA25-74DF-4A40-9C9B-953A975D9989}" type="slidenum">
              <a:rPr lang="en-GB" smtClean="0"/>
              <a:pPr/>
              <a:t>26</a:t>
            </a:fld>
            <a:endParaRPr lang="en-GB"/>
          </a:p>
        </p:txBody>
      </p:sp>
    </p:spTree>
    <p:extLst>
      <p:ext uri="{BB962C8B-B14F-4D97-AF65-F5344CB8AC3E}">
        <p14:creationId xmlns:p14="http://schemas.microsoft.com/office/powerpoint/2010/main" val="3495000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C21DEA25-74DF-4A40-9C9B-953A975D9989}" type="slidenum">
              <a:rPr lang="en-GB" smtClean="0"/>
              <a:pPr/>
              <a:t>27</a:t>
            </a:fld>
            <a:endParaRPr lang="en-GB"/>
          </a:p>
        </p:txBody>
      </p:sp>
    </p:spTree>
    <p:extLst>
      <p:ext uri="{BB962C8B-B14F-4D97-AF65-F5344CB8AC3E}">
        <p14:creationId xmlns:p14="http://schemas.microsoft.com/office/powerpoint/2010/main" val="38227639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C21DEA25-74DF-4A40-9C9B-953A975D9989}" type="slidenum">
              <a:rPr lang="en-GB" smtClean="0"/>
              <a:pPr/>
              <a:t>28</a:t>
            </a:fld>
            <a:endParaRPr lang="en-GB"/>
          </a:p>
        </p:txBody>
      </p:sp>
    </p:spTree>
    <p:extLst>
      <p:ext uri="{BB962C8B-B14F-4D97-AF65-F5344CB8AC3E}">
        <p14:creationId xmlns:p14="http://schemas.microsoft.com/office/powerpoint/2010/main" val="20110045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38BF2DD-7A1E-46C3-AFAC-BCBB046B9830}" type="slidenum">
              <a:rPr lang="en-GB">
                <a:solidFill>
                  <a:prstClr val="black"/>
                </a:solidFill>
              </a:rPr>
              <a:pPr/>
              <a:t>31</a:t>
            </a:fld>
            <a:endParaRPr lang="en-GB">
              <a:solidFill>
                <a:prstClr val="black"/>
              </a:solidFill>
            </a:endParaRPr>
          </a:p>
        </p:txBody>
      </p:sp>
      <p:sp>
        <p:nvSpPr>
          <p:cNvPr id="788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88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40092299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27D9427-49C9-482C-AA00-8E61BA75D5D5}" type="slidenum">
              <a:rPr lang="en-GB">
                <a:solidFill>
                  <a:prstClr val="black"/>
                </a:solidFill>
              </a:rPr>
              <a:pPr/>
              <a:t>32</a:t>
            </a:fld>
            <a:endParaRPr lang="en-GB">
              <a:solidFill>
                <a:prstClr val="black"/>
              </a:solidFill>
            </a:endParaRPr>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98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10911008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882D082-E3F7-48D0-89C7-F685A15F8ED5}" type="slidenum">
              <a:rPr lang="en-GB">
                <a:solidFill>
                  <a:prstClr val="black"/>
                </a:solidFill>
              </a:rPr>
              <a:pPr/>
              <a:t>33</a:t>
            </a:fld>
            <a:endParaRPr lang="en-GB">
              <a:solidFill>
                <a:prstClr val="black"/>
              </a:solidFill>
            </a:endParaRPr>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09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23219768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C21DEA25-74DF-4A40-9C9B-953A975D9989}" type="slidenum">
              <a:rPr lang="en-GB" smtClean="0"/>
              <a:pPr/>
              <a:t>34</a:t>
            </a:fld>
            <a:endParaRPr lang="en-GB"/>
          </a:p>
        </p:txBody>
      </p:sp>
    </p:spTree>
    <p:extLst>
      <p:ext uri="{BB962C8B-B14F-4D97-AF65-F5344CB8AC3E}">
        <p14:creationId xmlns:p14="http://schemas.microsoft.com/office/powerpoint/2010/main" val="3871114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a:p>
        </p:txBody>
      </p:sp>
      <p:sp>
        <p:nvSpPr>
          <p:cNvPr id="53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C36BBC0-4FD7-48CB-AC2D-DC33591F412C}" type="slidenum">
              <a:rPr lang="en-GB">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392789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4C6EA2-42D1-4185-B5C3-6D31A5DF0976}" type="slidenum">
              <a:rPr lang="en-GB">
                <a:solidFill>
                  <a:prstClr val="black"/>
                </a:solidFill>
              </a:rPr>
              <a:pPr/>
              <a:t>4</a:t>
            </a:fld>
            <a:endParaRPr lang="en-GB">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16281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E0B40F-EB40-4C06-B1F5-66F2A53C4A68}" type="slidenum">
              <a:rPr lang="en-GB">
                <a:solidFill>
                  <a:prstClr val="black"/>
                </a:solidFill>
              </a:rPr>
              <a:pPr/>
              <a:t>5</a:t>
            </a:fld>
            <a:endParaRPr lang="en-GB">
              <a:solidFill>
                <a:prstClr val="black"/>
              </a:solidFill>
            </a:endParaRPr>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34369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9B267D-3B16-4839-A7CB-EBA2D5C75DF7}" type="slidenum">
              <a:rPr lang="en-GB">
                <a:solidFill>
                  <a:prstClr val="black"/>
                </a:solidFill>
              </a:rPr>
              <a:pPr/>
              <a:t>6</a:t>
            </a:fld>
            <a:endParaRPr lang="en-GB">
              <a:solidFill>
                <a:prstClr val="black"/>
              </a:solidFill>
            </a:endParaRP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97285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8D36BA4D-E123-4017-AC8A-07BD3B7A0DCC}" type="slidenum">
              <a:rPr lang="en-GB" smtClean="0">
                <a:solidFill>
                  <a:prstClr val="black"/>
                </a:solidFill>
              </a:rPr>
              <a:pPr>
                <a:defRPr/>
              </a:pPr>
              <a:t>7</a:t>
            </a:fld>
            <a:endParaRPr lang="en-GB">
              <a:solidFill>
                <a:prstClr val="black"/>
              </a:solidFill>
            </a:endParaRPr>
          </a:p>
        </p:txBody>
      </p:sp>
    </p:spTree>
    <p:extLst>
      <p:ext uri="{BB962C8B-B14F-4D97-AF65-F5344CB8AC3E}">
        <p14:creationId xmlns:p14="http://schemas.microsoft.com/office/powerpoint/2010/main" val="4257076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8D36BA4D-E123-4017-AC8A-07BD3B7A0DCC}" type="slidenum">
              <a:rPr lang="en-GB" smtClean="0">
                <a:solidFill>
                  <a:prstClr val="black"/>
                </a:solidFill>
              </a:rPr>
              <a:pPr>
                <a:defRPr/>
              </a:pPr>
              <a:t>8</a:t>
            </a:fld>
            <a:endParaRPr lang="en-GB">
              <a:solidFill>
                <a:prstClr val="black"/>
              </a:solidFill>
            </a:endParaRPr>
          </a:p>
        </p:txBody>
      </p:sp>
    </p:spTree>
    <p:extLst>
      <p:ext uri="{BB962C8B-B14F-4D97-AF65-F5344CB8AC3E}">
        <p14:creationId xmlns:p14="http://schemas.microsoft.com/office/powerpoint/2010/main" val="2517728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F5D68BD-B4DB-4001-8D7A-7A8F7E646922}" type="slidenum">
              <a:rPr lang="en-GB">
                <a:solidFill>
                  <a:prstClr val="black"/>
                </a:solidFill>
              </a:rPr>
              <a:pPr/>
              <a:t>9</a:t>
            </a:fld>
            <a:endParaRPr lang="en-GB">
              <a:solidFill>
                <a:prstClr val="black"/>
              </a:solidFill>
            </a:endParaRPr>
          </a:p>
        </p:txBody>
      </p:sp>
      <p:sp>
        <p:nvSpPr>
          <p:cNvPr id="563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63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3415263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91680" y="500042"/>
            <a:ext cx="6866506" cy="1128757"/>
          </a:xfrm>
        </p:spPr>
        <p:txBody>
          <a:bodyPr/>
          <a:lstStyle/>
          <a:p>
            <a:r>
              <a:rPr lang="en-US" dirty="0"/>
              <a:t>Click to edit Master title style</a:t>
            </a:r>
            <a:endParaRPr lang="en-GB" dirty="0"/>
          </a:p>
        </p:txBody>
      </p:sp>
      <p:sp>
        <p:nvSpPr>
          <p:cNvPr id="3" name="Subtitle 2"/>
          <p:cNvSpPr>
            <a:spLocks noGrp="1"/>
          </p:cNvSpPr>
          <p:nvPr>
            <p:ph type="subTitle" idx="1"/>
          </p:nvPr>
        </p:nvSpPr>
        <p:spPr>
          <a:xfrm>
            <a:off x="2339752" y="2204864"/>
            <a:ext cx="5786446" cy="2109790"/>
          </a:xfrm>
          <a:ln>
            <a:noFill/>
          </a:ln>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lvl1pPr>
              <a:defRPr/>
            </a:lvl1pPr>
          </a:lstStyle>
          <a:p>
            <a:pPr>
              <a:defRPr/>
            </a:pPr>
            <a:fld id="{98396BE8-7C5A-4958-B80F-8D464AEDD131}" type="datetimeFigureOut">
              <a:rPr lang="en-US">
                <a:solidFill>
                  <a:prstClr val="black">
                    <a:tint val="75000"/>
                  </a:prstClr>
                </a:solidFill>
              </a:rPr>
              <a:pPr>
                <a:defRPr/>
              </a:pPr>
              <a:t>2/21/2020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33075CD-CF29-4D1F-A976-F1659E741165}"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AD17EAF-3494-4A2C-9EC8-A312DC693090}" type="datetimeFigureOut">
              <a:rPr lang="en-US">
                <a:solidFill>
                  <a:prstClr val="black">
                    <a:tint val="75000"/>
                  </a:prstClr>
                </a:solidFill>
              </a:rPr>
              <a:pPr>
                <a:defRPr/>
              </a:pPr>
              <a:t>2/21/2020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FBEB8EE-035F-4A2B-BEF4-232447343ECB}"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70164018-3172-40B0-9221-33D75A3A2CB1}" type="datetimeFigureOut">
              <a:rPr lang="en-US">
                <a:solidFill>
                  <a:prstClr val="black">
                    <a:tint val="75000"/>
                  </a:prstClr>
                </a:solidFill>
              </a:rPr>
              <a:pPr>
                <a:defRPr/>
              </a:pPr>
              <a:t>2/21/2020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573246-40FE-4D8B-B379-55C15C187314}"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DC1CEADE-4795-4945-8830-3081F6BB6D93}" type="datetimeFigureOut">
              <a:rPr lang="en-US">
                <a:solidFill>
                  <a:prstClr val="black">
                    <a:tint val="75000"/>
                  </a:prstClr>
                </a:solidFill>
              </a:rPr>
              <a:pPr>
                <a:defRPr/>
              </a:pPr>
              <a:t>2/21/2020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8BC2E16-9C0A-4223-8FB1-23FCA3797E35}"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35696" y="3429000"/>
            <a:ext cx="72008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1835696" y="2780928"/>
            <a:ext cx="7200800" cy="636091"/>
          </a:xfrm>
        </p:spPr>
        <p:txBody>
          <a:bodyPr anchor="b"/>
          <a:lstStyle>
            <a:lvl1pPr marL="0" indent="0">
              <a:buNone/>
              <a:defRPr sz="2000">
                <a:solidFill>
                  <a:srgbClr val="66006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pPr>
              <a:defRPr/>
            </a:pPr>
            <a:fld id="{6C6A8015-E5AC-49B1-BC3D-5572D7B70584}" type="datetimeFigureOut">
              <a:rPr lang="en-US">
                <a:solidFill>
                  <a:prstClr val="black">
                    <a:tint val="75000"/>
                  </a:prstClr>
                </a:solidFill>
              </a:rPr>
              <a:pPr>
                <a:defRPr/>
              </a:pPr>
              <a:t>2/21/2020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270C73D-FB96-4AAE-85F0-531885183DFB}"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547664" y="1196752"/>
            <a:ext cx="302014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4008" y="119675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3"/>
          <p:cNvSpPr>
            <a:spLocks noGrp="1"/>
          </p:cNvSpPr>
          <p:nvPr>
            <p:ph type="dt" sz="half" idx="10"/>
          </p:nvPr>
        </p:nvSpPr>
        <p:spPr/>
        <p:txBody>
          <a:bodyPr/>
          <a:lstStyle>
            <a:lvl1pPr>
              <a:defRPr/>
            </a:lvl1pPr>
          </a:lstStyle>
          <a:p>
            <a:pPr>
              <a:defRPr/>
            </a:pPr>
            <a:fld id="{C620A209-D26B-4448-9275-28E10EDA2335}" type="datetimeFigureOut">
              <a:rPr lang="en-US">
                <a:solidFill>
                  <a:prstClr val="black">
                    <a:tint val="75000"/>
                  </a:prstClr>
                </a:solidFill>
              </a:rPr>
              <a:pPr>
                <a:defRPr/>
              </a:pPr>
              <a:t>2/21/2020</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4CFAC13-5024-4A02-B752-080900421AAD}"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EBCCF9EF-525A-4207-AE3E-5CA0DF0F4FD8}" type="datetimeFigureOut">
              <a:rPr lang="en-US">
                <a:solidFill>
                  <a:prstClr val="black">
                    <a:tint val="75000"/>
                  </a:prstClr>
                </a:solidFill>
              </a:rPr>
              <a:pPr>
                <a:defRPr/>
              </a:pPr>
              <a:t>2/21/2020</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A56266E-36DE-4F02-82F8-AC71FF821330}"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9FCC3AF1-DEF9-4509-AF36-0CFCE6B8DECD}" type="datetimeFigureOut">
              <a:rPr lang="en-US">
                <a:solidFill>
                  <a:prstClr val="black">
                    <a:tint val="75000"/>
                  </a:prstClr>
                </a:solidFill>
              </a:rPr>
              <a:pPr>
                <a:defRPr/>
              </a:pPr>
              <a:t>2/21/2020</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426B73C-20C0-4DDF-8C3D-8407F5DF4E74}"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023D6A4-A96C-4C59-8315-B3C84574A685}" type="datetimeFigureOut">
              <a:rPr lang="en-US">
                <a:solidFill>
                  <a:prstClr val="black">
                    <a:tint val="75000"/>
                  </a:prstClr>
                </a:solidFill>
              </a:rPr>
              <a:pPr>
                <a:defRPr/>
              </a:pPr>
              <a:t>2/21/2020</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33BE0FF-5E65-429B-9BB9-0F7F334217AF}"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B33BE9B-570F-4A8E-B984-0E961AAC9E08}" type="datetimeFigureOut">
              <a:rPr lang="en-US">
                <a:solidFill>
                  <a:prstClr val="black">
                    <a:tint val="75000"/>
                  </a:prstClr>
                </a:solidFill>
              </a:rPr>
              <a:pPr>
                <a:defRPr/>
              </a:pPr>
              <a:t>2/21/2020</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968066A-C5D4-4D26-B559-8C17DB301ADA}"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EC6F59B-88AC-40FE-B907-BE665AC39B11}" type="datetimeFigureOut">
              <a:rPr lang="en-US">
                <a:solidFill>
                  <a:prstClr val="black">
                    <a:tint val="75000"/>
                  </a:prstClr>
                </a:solidFill>
              </a:rPr>
              <a:pPr>
                <a:defRPr/>
              </a:pPr>
              <a:t>2/21/2020</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217E503-005F-4EAF-8B3D-5B3FF4255568}" type="slidenum">
              <a:rPr lang="en-GB">
                <a:solidFill>
                  <a:prstClr val="black">
                    <a:tint val="75000"/>
                  </a:prstClr>
                </a:solidFill>
              </a:rPr>
              <a:pPr>
                <a:defRPr/>
              </a:pPr>
              <a:t>‹#›</a:t>
            </a:fld>
            <a:endParaRPr lang="en-GB">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0000">
              <a:srgbClr val="000066"/>
            </a:gs>
            <a:gs pos="7000">
              <a:srgbClr val="0000CC"/>
            </a:gs>
            <a:gs pos="61000">
              <a:schemeClr val="tx1">
                <a:alpha val="93000"/>
              </a:schemeClr>
            </a:gs>
            <a:gs pos="82000">
              <a:schemeClr val="tx1"/>
            </a:gs>
          </a:gsLst>
          <a:lin ang="13200000" scaled="0"/>
          <a:tileRect/>
        </a:gradFill>
        <a:effectLst/>
      </p:bgPr>
    </p:bg>
    <p:spTree>
      <p:nvGrpSpPr>
        <p:cNvPr id="1" name=""/>
        <p:cNvGrpSpPr/>
        <p:nvPr/>
      </p:nvGrpSpPr>
      <p:grpSpPr>
        <a:xfrm>
          <a:off x="0" y="0"/>
          <a:ext cx="0" cy="0"/>
          <a:chOff x="0" y="0"/>
          <a:chExt cx="0" cy="0"/>
        </a:xfrm>
      </p:grpSpPr>
      <p:sp>
        <p:nvSpPr>
          <p:cNvPr id="1028" name="Title Placeholder 1"/>
          <p:cNvSpPr>
            <a:spLocks noGrp="1"/>
          </p:cNvSpPr>
          <p:nvPr>
            <p:ph type="title"/>
          </p:nvPr>
        </p:nvSpPr>
        <p:spPr bwMode="auto">
          <a:xfrm>
            <a:off x="1691679" y="142875"/>
            <a:ext cx="6966545" cy="7858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276C4926-D1C2-4C46-9FEC-7887C0E16070}" type="datetimeFigureOut">
              <a:rPr lang="en-US">
                <a:solidFill>
                  <a:prstClr val="black">
                    <a:tint val="75000"/>
                  </a:prstClr>
                </a:solidFill>
              </a:rPr>
              <a:pPr>
                <a:defRPr/>
              </a:pPr>
              <a:t>2/21/2020</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A0EA56C5-0E8C-483A-A3BD-97D41147AF84}" type="slidenum">
              <a:rPr lang="en-GB">
                <a:solidFill>
                  <a:prstClr val="black">
                    <a:tint val="75000"/>
                  </a:prstClr>
                </a:solidFill>
              </a:rPr>
              <a:pPr>
                <a:defRPr/>
              </a:pPr>
              <a:t>‹#›</a:t>
            </a:fld>
            <a:endParaRPr lang="en-GB">
              <a:solidFill>
                <a:prstClr val="black">
                  <a:tint val="75000"/>
                </a:prstClr>
              </a:solidFill>
            </a:endParaRPr>
          </a:p>
        </p:txBody>
      </p:sp>
      <p:sp>
        <p:nvSpPr>
          <p:cNvPr id="3" name="Text Placeholder 2"/>
          <p:cNvSpPr>
            <a:spLocks noGrp="1"/>
          </p:cNvSpPr>
          <p:nvPr>
            <p:ph type="body" idx="1"/>
          </p:nvPr>
        </p:nvSpPr>
        <p:spPr>
          <a:xfrm>
            <a:off x="1763687" y="1214438"/>
            <a:ext cx="6780237" cy="3643312"/>
          </a:xfrm>
          <a:prstGeom prst="rect">
            <a:avLst/>
          </a:prstGeom>
          <a:gradFill flip="none" rotWithShape="1">
            <a:gsLst>
              <a:gs pos="0">
                <a:srgbClr val="5F5F5F">
                  <a:alpha val="60000"/>
                </a:srgbClr>
              </a:gs>
              <a:gs pos="31000">
                <a:srgbClr val="D4DEFF"/>
              </a:gs>
              <a:gs pos="83000">
                <a:srgbClr val="658AFF"/>
              </a:gs>
              <a:gs pos="96000">
                <a:srgbClr val="000066"/>
              </a:gs>
            </a:gsLst>
            <a:lin ang="14400000" scaled="0"/>
            <a:tileRect/>
          </a:gradFill>
          <a:ln cmpd="sng">
            <a:noFill/>
          </a:ln>
          <a:effectLst>
            <a:outerShdw blurRad="50800" dist="38100" algn="l" rotWithShape="0">
              <a:prstClr val="black">
                <a:alpha val="40000"/>
              </a:prstClr>
            </a:outerShdw>
            <a:softEdge rad="31750"/>
          </a:effectLst>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Rectangle 11"/>
          <p:cNvSpPr/>
          <p:nvPr/>
        </p:nvSpPr>
        <p:spPr>
          <a:xfrm>
            <a:off x="1403648" y="6165304"/>
            <a:ext cx="7848872" cy="792088"/>
          </a:xfrm>
          <a:prstGeom prst="rect">
            <a:avLst/>
          </a:prstGeom>
          <a:gradFill flip="none" rotWithShape="1">
            <a:gsLst>
              <a:gs pos="36000">
                <a:srgbClr val="23427F">
                  <a:alpha val="16863"/>
                </a:srgbClr>
              </a:gs>
              <a:gs pos="86000">
                <a:srgbClr val="5F5F5F"/>
              </a:gs>
              <a:gs pos="94000">
                <a:schemeClr val="tx1"/>
              </a:gs>
            </a:gsLst>
            <a:lin ang="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pic>
        <p:nvPicPr>
          <p:cNvPr id="11" name="Picture 10" descr="globe a copy.png"/>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a:xfrm>
            <a:off x="-36512" y="4653136"/>
            <a:ext cx="1440160" cy="2232248"/>
          </a:xfrm>
          <a:prstGeom prst="rect">
            <a:avLst/>
          </a:prstGeom>
        </p:spPr>
      </p:pic>
      <p:cxnSp>
        <p:nvCxnSpPr>
          <p:cNvPr id="20" name="Straight Connector 19"/>
          <p:cNvCxnSpPr/>
          <p:nvPr/>
        </p:nvCxnSpPr>
        <p:spPr>
          <a:xfrm rot="5400000" flipH="1" flipV="1">
            <a:off x="-2025352" y="3429000"/>
            <a:ext cx="6858000" cy="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pic>
        <p:nvPicPr>
          <p:cNvPr id="13" name="Picture 12" descr="NLMUN logo 2012i.jp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67544" y="119836"/>
            <a:ext cx="591947" cy="497647"/>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lnSpc>
          <a:spcPct val="85000"/>
        </a:lnSpc>
        <a:spcBef>
          <a:spcPct val="0"/>
        </a:spcBef>
        <a:spcAft>
          <a:spcPct val="0"/>
        </a:spcAft>
        <a:defRPr sz="4400" b="0" kern="1200" cap="none" spc="0">
          <a:ln w="6350" cmpd="sng">
            <a:noFill/>
            <a:prstDash val="solid"/>
          </a:ln>
          <a:solidFill>
            <a:srgbClr val="FFFFFF"/>
          </a:solidFill>
          <a:effectLst>
            <a:glow rad="63500">
              <a:schemeClr val="accent1">
                <a:satMod val="175000"/>
                <a:alpha val="40000"/>
              </a:schemeClr>
            </a:glow>
            <a:outerShdw blurRad="63500" dir="3600000" algn="tl" rotWithShape="0">
              <a:srgbClr val="000000">
                <a:alpha val="70000"/>
              </a:srgbClr>
            </a:outerShdw>
          </a:effectLst>
          <a:latin typeface="Trebuchet MS" pitchFamily="34" charset="0"/>
          <a:ea typeface="+mj-ea"/>
          <a:cs typeface="+mj-cs"/>
        </a:defRPr>
      </a:lvl1pPr>
      <a:lvl2pPr algn="ctr" rtl="0" fontAlgn="base">
        <a:spcBef>
          <a:spcPct val="0"/>
        </a:spcBef>
        <a:spcAft>
          <a:spcPct val="0"/>
        </a:spcAft>
        <a:defRPr sz="4400">
          <a:solidFill>
            <a:srgbClr val="0000FF"/>
          </a:solidFill>
          <a:latin typeface="Calibri" pitchFamily="34" charset="0"/>
        </a:defRPr>
      </a:lvl2pPr>
      <a:lvl3pPr algn="ctr" rtl="0" fontAlgn="base">
        <a:spcBef>
          <a:spcPct val="0"/>
        </a:spcBef>
        <a:spcAft>
          <a:spcPct val="0"/>
        </a:spcAft>
        <a:defRPr sz="4400">
          <a:solidFill>
            <a:srgbClr val="0000FF"/>
          </a:solidFill>
          <a:latin typeface="Calibri" pitchFamily="34" charset="0"/>
        </a:defRPr>
      </a:lvl3pPr>
      <a:lvl4pPr algn="ctr" rtl="0" fontAlgn="base">
        <a:spcBef>
          <a:spcPct val="0"/>
        </a:spcBef>
        <a:spcAft>
          <a:spcPct val="0"/>
        </a:spcAft>
        <a:defRPr sz="4400">
          <a:solidFill>
            <a:srgbClr val="0000FF"/>
          </a:solidFill>
          <a:latin typeface="Calibri" pitchFamily="34" charset="0"/>
        </a:defRPr>
      </a:lvl4pPr>
      <a:lvl5pPr algn="ctr" rtl="0" fontAlgn="base">
        <a:spcBef>
          <a:spcPct val="0"/>
        </a:spcBef>
        <a:spcAft>
          <a:spcPct val="0"/>
        </a:spcAft>
        <a:defRPr sz="4400">
          <a:solidFill>
            <a:srgbClr val="0000FF"/>
          </a:solidFill>
          <a:latin typeface="Calibri" pitchFamily="34" charset="0"/>
        </a:defRPr>
      </a:lvl5pPr>
      <a:lvl6pPr marL="457200" algn="ctr" rtl="0" fontAlgn="base">
        <a:spcBef>
          <a:spcPct val="0"/>
        </a:spcBef>
        <a:spcAft>
          <a:spcPct val="0"/>
        </a:spcAft>
        <a:defRPr sz="4400">
          <a:solidFill>
            <a:srgbClr val="0000FF"/>
          </a:solidFill>
          <a:latin typeface="Calibri" pitchFamily="34" charset="0"/>
        </a:defRPr>
      </a:lvl6pPr>
      <a:lvl7pPr marL="914400" algn="ctr" rtl="0" fontAlgn="base">
        <a:spcBef>
          <a:spcPct val="0"/>
        </a:spcBef>
        <a:spcAft>
          <a:spcPct val="0"/>
        </a:spcAft>
        <a:defRPr sz="4400">
          <a:solidFill>
            <a:srgbClr val="0000FF"/>
          </a:solidFill>
          <a:latin typeface="Calibri" pitchFamily="34" charset="0"/>
        </a:defRPr>
      </a:lvl7pPr>
      <a:lvl8pPr marL="1371600" algn="ctr" rtl="0" fontAlgn="base">
        <a:spcBef>
          <a:spcPct val="0"/>
        </a:spcBef>
        <a:spcAft>
          <a:spcPct val="0"/>
        </a:spcAft>
        <a:defRPr sz="4400">
          <a:solidFill>
            <a:srgbClr val="0000FF"/>
          </a:solidFill>
          <a:latin typeface="Calibri" pitchFamily="34" charset="0"/>
        </a:defRPr>
      </a:lvl8pPr>
      <a:lvl9pPr marL="1828800" algn="ctr" rtl="0" fontAlgn="base">
        <a:spcBef>
          <a:spcPct val="0"/>
        </a:spcBef>
        <a:spcAft>
          <a:spcPct val="0"/>
        </a:spcAft>
        <a:defRPr sz="4400">
          <a:solidFill>
            <a:srgbClr val="0000FF"/>
          </a:solidFill>
          <a:latin typeface="Calibri" pitchFamily="34" charset="0"/>
        </a:defRPr>
      </a:lvl9pPr>
    </p:titleStyle>
    <p:bodyStyle>
      <a:lvl1pPr marL="342900" indent="-342900" algn="l" rtl="0" fontAlgn="base">
        <a:spcBef>
          <a:spcPct val="20000"/>
        </a:spcBef>
        <a:spcAft>
          <a:spcPct val="0"/>
        </a:spcAft>
        <a:buFont typeface="Arial" charset="0"/>
        <a:buChar char="•"/>
        <a:defRPr sz="3600" b="1" kern="1200">
          <a:ln w="3175">
            <a:solidFill>
              <a:schemeClr val="bg1"/>
            </a:solidFill>
          </a:ln>
          <a:solidFill>
            <a:schemeClr val="tx1"/>
          </a:solidFill>
          <a:effectLst/>
          <a:latin typeface="Verdana" pitchFamily="34" charset="0"/>
          <a:ea typeface="Verdana" pitchFamily="34" charset="0"/>
          <a:cs typeface="Verdana" pitchFamily="34" charset="0"/>
        </a:defRPr>
      </a:lvl1pPr>
      <a:lvl2pPr marL="742950" indent="-285750" algn="l" rtl="0" fontAlgn="base">
        <a:spcBef>
          <a:spcPct val="20000"/>
        </a:spcBef>
        <a:spcAft>
          <a:spcPct val="0"/>
        </a:spcAft>
        <a:buFont typeface="Arial" charset="0"/>
        <a:buChar char="–"/>
        <a:defRPr sz="3200" b="0" kern="1200">
          <a:solidFill>
            <a:schemeClr val="tx1"/>
          </a:solidFill>
          <a:latin typeface="Verdana" pitchFamily="34" charset="0"/>
          <a:ea typeface="Verdana" pitchFamily="34" charset="0"/>
          <a:cs typeface="Verdana" pitchFamily="34" charset="0"/>
        </a:defRPr>
      </a:lvl2pPr>
      <a:lvl3pPr marL="1143000" indent="-228600" algn="l" rtl="0" fontAlgn="base">
        <a:spcBef>
          <a:spcPct val="20000"/>
        </a:spcBef>
        <a:spcAft>
          <a:spcPct val="0"/>
        </a:spcAft>
        <a:buFont typeface="Arial" charset="0"/>
        <a:buChar char="•"/>
        <a:defRPr sz="2800" b="0" kern="1200">
          <a:solidFill>
            <a:schemeClr val="tx1"/>
          </a:solidFill>
          <a:latin typeface="Verdana" pitchFamily="34" charset="0"/>
          <a:ea typeface="Verdana" pitchFamily="34" charset="0"/>
          <a:cs typeface="Verdana" pitchFamily="34" charset="0"/>
        </a:defRPr>
      </a:lvl3pPr>
      <a:lvl4pPr marL="1600200" indent="-228600" algn="l" rtl="0" fontAlgn="base">
        <a:spcBef>
          <a:spcPct val="20000"/>
        </a:spcBef>
        <a:spcAft>
          <a:spcPct val="0"/>
        </a:spcAft>
        <a:buFont typeface="Arial" charset="0"/>
        <a:buChar char="–"/>
        <a:defRPr sz="2400" b="0" kern="1200">
          <a:solidFill>
            <a:schemeClr val="tx1"/>
          </a:solidFill>
          <a:latin typeface="Verdana" pitchFamily="34" charset="0"/>
          <a:ea typeface="Verdana" pitchFamily="34" charset="0"/>
          <a:cs typeface="Verdana" pitchFamily="34" charset="0"/>
        </a:defRPr>
      </a:lvl4pPr>
      <a:lvl5pPr marL="2057400" indent="-228600" algn="l" rtl="0" fontAlgn="base">
        <a:spcBef>
          <a:spcPct val="20000"/>
        </a:spcBef>
        <a:spcAft>
          <a:spcPct val="0"/>
        </a:spcAft>
        <a:buFont typeface="Arial" charset="0"/>
        <a:buChar char="»"/>
        <a:defRPr sz="2400" b="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video" Target="https://www.youtube.com/embed/pFmP94NQ4jc" TargetMode="External"/><Relationship Id="rId6" Type="http://schemas.openxmlformats.org/officeDocument/2006/relationships/image" Target="../media/image4.png"/><Relationship Id="rId5" Type="http://schemas.openxmlformats.org/officeDocument/2006/relationships/image" Target="../media/image14.jpe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8.wmf"/></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un logo.png"/>
          <p:cNvPicPr>
            <a:picLocks noChangeAspect="1"/>
          </p:cNvPicPr>
          <p:nvPr/>
        </p:nvPicPr>
        <p:blipFill>
          <a:blip r:embed="rId3" cstate="print">
            <a:duotone>
              <a:schemeClr val="accent1">
                <a:shade val="45000"/>
                <a:satMod val="135000"/>
              </a:schemeClr>
              <a:prstClr val="white"/>
            </a:duotone>
          </a:blip>
          <a:stretch>
            <a:fillRect/>
          </a:stretch>
        </p:blipFill>
        <p:spPr>
          <a:xfrm>
            <a:off x="3635896" y="908720"/>
            <a:ext cx="6008279" cy="5238678"/>
          </a:xfrm>
          <a:prstGeom prst="rect">
            <a:avLst/>
          </a:prstGeom>
          <a:noFill/>
          <a:ln>
            <a:noFill/>
          </a:ln>
        </p:spPr>
      </p:pic>
      <p:sp>
        <p:nvSpPr>
          <p:cNvPr id="2" name="Title 1"/>
          <p:cNvSpPr>
            <a:spLocks noGrp="1"/>
          </p:cNvSpPr>
          <p:nvPr>
            <p:ph type="ctrTitle"/>
          </p:nvPr>
        </p:nvSpPr>
        <p:spPr>
          <a:xfrm>
            <a:off x="1547664" y="188640"/>
            <a:ext cx="6265392" cy="2016224"/>
          </a:xfrm>
          <a:noFill/>
        </p:spPr>
        <p:txBody>
          <a:bodyPr rtlCol="0">
            <a:noAutofit/>
          </a:bodyPr>
          <a:lstStyle/>
          <a:p>
            <a:pPr algn="l" fontAlgn="auto">
              <a:lnSpc>
                <a:spcPct val="75000"/>
              </a:lnSpc>
              <a:spcAft>
                <a:spcPts val="0"/>
              </a:spcAft>
              <a:defRPr/>
            </a:pPr>
            <a:r>
              <a:rPr lang="en-GB" sz="6000" dirty="0"/>
              <a:t>Model United Nations</a:t>
            </a:r>
            <a:endParaRPr lang="en-GB" sz="6600" dirty="0">
              <a:solidFill>
                <a:schemeClr val="bg1"/>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619672" y="1844824"/>
            <a:ext cx="4824536" cy="288032"/>
          </a:xfrm>
        </p:spPr>
        <p:txBody>
          <a:bodyPr anchor="ctr" anchorCtr="0">
            <a:noAutofit/>
          </a:bodyPr>
          <a:lstStyle/>
          <a:p>
            <a:pPr algn="r" fontAlgn="auto">
              <a:spcAft>
                <a:spcPts val="0"/>
              </a:spcAft>
              <a:buFont typeface="Arial" pitchFamily="34" charset="0"/>
              <a:buNone/>
              <a:defRPr/>
            </a:pPr>
            <a:r>
              <a:rPr lang="en-GB" sz="1400" spc="300" dirty="0">
                <a:ln w="3175">
                  <a:solidFill>
                    <a:schemeClr val="tx1"/>
                  </a:solidFill>
                </a:ln>
                <a:solidFill>
                  <a:schemeClr val="bg1"/>
                </a:solidFill>
                <a:effectLst>
                  <a:outerShdw blurRad="38100" dist="38100" dir="2700000" algn="tl">
                    <a:srgbClr val="000000">
                      <a:alpha val="43137"/>
                    </a:srgbClr>
                  </a:outerShdw>
                </a:effectLst>
              </a:rPr>
              <a:t>an introduction for students</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3681" y="116053"/>
            <a:ext cx="1278686" cy="11527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WorldMap UN Regional Groups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75656" y="764704"/>
            <a:ext cx="7563973" cy="3672408"/>
          </a:xfrm>
          <a:prstGeom prst="rect">
            <a:avLst/>
          </a:prstGeom>
          <a:noFill/>
          <a:ln w="9525">
            <a:noFill/>
            <a:miter lim="800000"/>
            <a:headEnd/>
            <a:tailEnd/>
          </a:ln>
        </p:spPr>
      </p:pic>
      <p:sp>
        <p:nvSpPr>
          <p:cNvPr id="6152" name="Text Box 8"/>
          <p:cNvSpPr txBox="1">
            <a:spLocks noChangeArrowheads="1"/>
          </p:cNvSpPr>
          <p:nvPr/>
        </p:nvSpPr>
        <p:spPr bwMode="auto">
          <a:xfrm>
            <a:off x="1403648" y="0"/>
            <a:ext cx="7740352" cy="584775"/>
          </a:xfrm>
          <a:prstGeom prst="rect">
            <a:avLst/>
          </a:prstGeom>
          <a:noFill/>
          <a:ln w="9525">
            <a:noFill/>
            <a:miter lim="800000"/>
            <a:headEnd/>
            <a:tailEnd/>
          </a:ln>
        </p:spPr>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eaLnBrk="0" fontAlgn="base" hangingPunct="0">
              <a:spcBef>
                <a:spcPct val="50000"/>
              </a:spcBef>
              <a:spcAft>
                <a:spcPct val="0"/>
              </a:spcAft>
            </a:pPr>
            <a:r>
              <a:rPr lang="en-GB" sz="3200" b="1" dirty="0">
                <a:ln>
                  <a:prstDash val="solid"/>
                </a:ln>
                <a:gradFill rotWithShape="1">
                  <a:gsLst>
                    <a:gs pos="0">
                      <a:srgbClr val="8064A2">
                        <a:tint val="70000"/>
                        <a:satMod val="200000"/>
                      </a:srgbClr>
                    </a:gs>
                    <a:gs pos="40000">
                      <a:srgbClr val="8064A2">
                        <a:tint val="90000"/>
                        <a:satMod val="130000"/>
                      </a:srgbClr>
                    </a:gs>
                    <a:gs pos="50000">
                      <a:srgbClr val="8064A2">
                        <a:tint val="90000"/>
                        <a:satMod val="130000"/>
                      </a:srgbClr>
                    </a:gs>
                    <a:gs pos="68000">
                      <a:srgbClr val="8064A2">
                        <a:tint val="90000"/>
                        <a:satMod val="130000"/>
                      </a:srgbClr>
                    </a:gs>
                    <a:gs pos="100000">
                      <a:srgbClr val="8064A2">
                        <a:tint val="70000"/>
                        <a:satMod val="200000"/>
                      </a:srgbClr>
                    </a:gs>
                  </a:gsLst>
                  <a:lin ang="5400000"/>
                </a:gradFill>
                <a:effectLst>
                  <a:outerShdw blurRad="88000" dist="50800" dir="5040000" algn="tl">
                    <a:srgbClr val="8064A2">
                      <a:tint val="80000"/>
                      <a:satMod val="250000"/>
                      <a:alpha val="45000"/>
                    </a:srgbClr>
                  </a:outerShdw>
                </a:effectLst>
                <a:latin typeface="Trebuchet MS" pitchFamily="34" charset="0"/>
                <a:ea typeface="ＭＳ Ｐゴシック" pitchFamily="34" charset="-128"/>
                <a:cs typeface="Arial" charset="0"/>
              </a:rPr>
              <a:t>United Nations – Regional Groupings</a:t>
            </a:r>
          </a:p>
        </p:txBody>
      </p:sp>
      <p:sp>
        <p:nvSpPr>
          <p:cNvPr id="10" name="7-Point Star 9"/>
          <p:cNvSpPr/>
          <p:nvPr/>
        </p:nvSpPr>
        <p:spPr>
          <a:xfrm>
            <a:off x="4499992" y="1412776"/>
            <a:ext cx="144016" cy="144016"/>
          </a:xfrm>
          <a:prstGeom prst="star7">
            <a:avLst/>
          </a:prstGeom>
          <a:solidFill>
            <a:schemeClr val="bg1"/>
          </a:solidFill>
          <a:ln w="31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11" name="7-Point Star 10"/>
          <p:cNvSpPr/>
          <p:nvPr/>
        </p:nvSpPr>
        <p:spPr>
          <a:xfrm>
            <a:off x="4572000" y="1565176"/>
            <a:ext cx="144016" cy="144016"/>
          </a:xfrm>
          <a:prstGeom prst="star7">
            <a:avLst/>
          </a:prstGeom>
          <a:solidFill>
            <a:schemeClr val="bg1"/>
          </a:solidFill>
          <a:ln w="31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12" name="7-Point Star 11"/>
          <p:cNvSpPr/>
          <p:nvPr/>
        </p:nvSpPr>
        <p:spPr>
          <a:xfrm>
            <a:off x="2699792" y="1700808"/>
            <a:ext cx="144016" cy="144016"/>
          </a:xfrm>
          <a:prstGeom prst="star7">
            <a:avLst/>
          </a:prstGeom>
          <a:solidFill>
            <a:schemeClr val="bg1"/>
          </a:solidFill>
          <a:ln w="31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13" name="7-Point Star 12"/>
          <p:cNvSpPr/>
          <p:nvPr/>
        </p:nvSpPr>
        <p:spPr>
          <a:xfrm>
            <a:off x="5292080" y="1340768"/>
            <a:ext cx="144016" cy="144016"/>
          </a:xfrm>
          <a:prstGeom prst="star7">
            <a:avLst/>
          </a:prstGeom>
          <a:solidFill>
            <a:schemeClr val="bg1"/>
          </a:solidFill>
          <a:ln w="31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14" name="7-Point Star 13"/>
          <p:cNvSpPr/>
          <p:nvPr/>
        </p:nvSpPr>
        <p:spPr>
          <a:xfrm>
            <a:off x="7020272" y="1988840"/>
            <a:ext cx="144016" cy="144016"/>
          </a:xfrm>
          <a:prstGeom prst="star7">
            <a:avLst/>
          </a:prstGeom>
          <a:solidFill>
            <a:schemeClr val="bg1"/>
          </a:solidFill>
          <a:ln w="31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9" name="Rectangle 9"/>
          <p:cNvSpPr>
            <a:spLocks noChangeArrowheads="1"/>
          </p:cNvSpPr>
          <p:nvPr/>
        </p:nvSpPr>
        <p:spPr bwMode="auto">
          <a:xfrm>
            <a:off x="1331640" y="4509120"/>
            <a:ext cx="2952328" cy="2016224"/>
          </a:xfrm>
          <a:prstGeom prst="rect">
            <a:avLst/>
          </a:prstGeom>
          <a:noFill/>
          <a:ln w="9525">
            <a:noFill/>
            <a:miter lim="800000"/>
            <a:headEnd/>
            <a:tailEnd/>
          </a:ln>
        </p:spPr>
        <p:txBody>
          <a:bodyPr wrap="none" anchor="ctr"/>
          <a:lstStyle/>
          <a:p>
            <a:pPr algn="r" fontAlgn="base">
              <a:spcBef>
                <a:spcPct val="0"/>
              </a:spcBef>
              <a:spcAft>
                <a:spcPts val="2200"/>
              </a:spcAft>
            </a:pPr>
            <a:r>
              <a:rPr lang="en-GB" sz="2400" dirty="0">
                <a:solidFill>
                  <a:prstClr val="white"/>
                </a:solidFill>
                <a:cs typeface="Arial" charset="0"/>
              </a:rPr>
              <a:t>GNI</a:t>
            </a:r>
          </a:p>
          <a:p>
            <a:pPr algn="r" fontAlgn="base">
              <a:spcBef>
                <a:spcPct val="0"/>
              </a:spcBef>
              <a:spcAft>
                <a:spcPts val="2200"/>
              </a:spcAft>
            </a:pPr>
            <a:r>
              <a:rPr lang="en-GB" sz="2400" dirty="0">
                <a:solidFill>
                  <a:prstClr val="white"/>
                </a:solidFill>
                <a:cs typeface="Arial" charset="0"/>
              </a:rPr>
              <a:t>Life Expectancy (Male)</a:t>
            </a:r>
          </a:p>
          <a:p>
            <a:pPr algn="r" fontAlgn="base">
              <a:spcBef>
                <a:spcPct val="0"/>
              </a:spcBef>
              <a:spcAft>
                <a:spcPts val="2200"/>
              </a:spcAft>
            </a:pPr>
            <a:r>
              <a:rPr lang="en-GB" sz="2400" dirty="0">
                <a:solidFill>
                  <a:prstClr val="white"/>
                </a:solidFill>
                <a:cs typeface="Arial" charset="0"/>
              </a:rPr>
              <a:t>Infant Mortality</a:t>
            </a:r>
          </a:p>
        </p:txBody>
      </p:sp>
      <p:sp>
        <p:nvSpPr>
          <p:cNvPr id="16" name="Rectangle 9"/>
          <p:cNvSpPr>
            <a:spLocks noChangeArrowheads="1"/>
          </p:cNvSpPr>
          <p:nvPr/>
        </p:nvSpPr>
        <p:spPr bwMode="auto">
          <a:xfrm>
            <a:off x="4427984" y="4221088"/>
            <a:ext cx="1512168" cy="2160240"/>
          </a:xfrm>
          <a:prstGeom prst="rect">
            <a:avLst/>
          </a:prstGeom>
          <a:solidFill>
            <a:schemeClr val="tx2">
              <a:lumMod val="20000"/>
              <a:lumOff val="80000"/>
            </a:schemeClr>
          </a:solidFill>
          <a:ln w="25400" cmpd="sng">
            <a:solidFill>
              <a:schemeClr val="bg1"/>
            </a:solidFill>
            <a:miter lim="800000"/>
            <a:headEnd/>
            <a:tailEnd/>
          </a:ln>
        </p:spPr>
        <p:txBody>
          <a:bodyPr wrap="none" anchor="t" anchorCtr="0"/>
          <a:lstStyle/>
          <a:p>
            <a:pPr fontAlgn="base">
              <a:spcBef>
                <a:spcPct val="0"/>
              </a:spcBef>
              <a:spcAft>
                <a:spcPts val="1800"/>
              </a:spcAft>
            </a:pPr>
            <a:r>
              <a:rPr lang="en-GB" sz="2400" u="sng" dirty="0">
                <a:latin typeface="Arial Black" pitchFamily="34" charset="0"/>
                <a:cs typeface="Arial" charset="0"/>
              </a:rPr>
              <a:t>Highest</a:t>
            </a:r>
          </a:p>
        </p:txBody>
      </p:sp>
      <p:sp>
        <p:nvSpPr>
          <p:cNvPr id="18" name="Rectangle 9"/>
          <p:cNvSpPr>
            <a:spLocks noChangeArrowheads="1"/>
          </p:cNvSpPr>
          <p:nvPr/>
        </p:nvSpPr>
        <p:spPr bwMode="auto">
          <a:xfrm>
            <a:off x="6012160" y="4221088"/>
            <a:ext cx="1512168" cy="2160240"/>
          </a:xfrm>
          <a:prstGeom prst="rect">
            <a:avLst/>
          </a:prstGeom>
          <a:solidFill>
            <a:schemeClr val="tx2">
              <a:lumMod val="20000"/>
              <a:lumOff val="80000"/>
            </a:schemeClr>
          </a:solidFill>
          <a:ln w="25400" cmpd="sng">
            <a:solidFill>
              <a:schemeClr val="bg1"/>
            </a:solidFill>
            <a:miter lim="800000"/>
            <a:headEnd/>
            <a:tailEnd/>
          </a:ln>
        </p:spPr>
        <p:txBody>
          <a:bodyPr wrap="none" anchor="t" anchorCtr="0"/>
          <a:lstStyle/>
          <a:p>
            <a:pPr algn="ctr" fontAlgn="base">
              <a:spcBef>
                <a:spcPct val="0"/>
              </a:spcBef>
              <a:spcAft>
                <a:spcPts val="1800"/>
              </a:spcAft>
            </a:pPr>
            <a:r>
              <a:rPr lang="en-GB" sz="2400" u="sng" dirty="0">
                <a:latin typeface="Arial Black" pitchFamily="34" charset="0"/>
                <a:cs typeface="Arial" charset="0"/>
              </a:rPr>
              <a:t>Lowest</a:t>
            </a:r>
          </a:p>
        </p:txBody>
      </p:sp>
      <p:cxnSp>
        <p:nvCxnSpPr>
          <p:cNvPr id="20" name="Straight Connector 19"/>
          <p:cNvCxnSpPr/>
          <p:nvPr/>
        </p:nvCxnSpPr>
        <p:spPr>
          <a:xfrm>
            <a:off x="4427984" y="5157192"/>
            <a:ext cx="309634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427984" y="5805264"/>
            <a:ext cx="309634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3681" y="116053"/>
            <a:ext cx="1278686" cy="11527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7664" y="188640"/>
            <a:ext cx="4968552" cy="1296144"/>
          </a:xfrm>
          <a:noFill/>
        </p:spPr>
        <p:txBody>
          <a:bodyPr rtlCol="0">
            <a:noAutofit/>
          </a:bodyPr>
          <a:lstStyle/>
          <a:p>
            <a:pPr algn="l" fontAlgn="auto">
              <a:lnSpc>
                <a:spcPct val="75000"/>
              </a:lnSpc>
              <a:spcAft>
                <a:spcPts val="0"/>
              </a:spcAft>
              <a:defRPr/>
            </a:pPr>
            <a:r>
              <a:rPr lang="en-GB" sz="4800" dirty="0"/>
              <a:t>Model United Nations</a:t>
            </a:r>
            <a:endParaRPr lang="en-GB" sz="5400" dirty="0">
              <a:solidFill>
                <a:schemeClr val="bg1"/>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691680" y="1340768"/>
            <a:ext cx="4824536" cy="216024"/>
          </a:xfrm>
        </p:spPr>
        <p:txBody>
          <a:bodyPr anchor="ctr" anchorCtr="0">
            <a:noAutofit/>
          </a:bodyPr>
          <a:lstStyle/>
          <a:p>
            <a:pPr algn="r" fontAlgn="auto">
              <a:spcAft>
                <a:spcPts val="0"/>
              </a:spcAft>
              <a:buFont typeface="Arial" pitchFamily="34" charset="0"/>
              <a:buNone/>
              <a:defRPr/>
            </a:pPr>
            <a:r>
              <a:rPr lang="en-GB" sz="1100" spc="300" dirty="0">
                <a:ln w="3175">
                  <a:solidFill>
                    <a:schemeClr val="tx1"/>
                  </a:solidFill>
                </a:ln>
                <a:solidFill>
                  <a:schemeClr val="bg1"/>
                </a:solidFill>
                <a:effectLst>
                  <a:outerShdw blurRad="38100" dist="38100" dir="2700000" algn="tl">
                    <a:srgbClr val="000000">
                      <a:alpha val="43137"/>
                    </a:srgbClr>
                  </a:outerShdw>
                </a:effectLst>
              </a:rPr>
              <a:t>an introduction for students</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25904" y="1570542"/>
            <a:ext cx="5416691" cy="5135872"/>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3681" y="116053"/>
            <a:ext cx="1278686" cy="1152707"/>
          </a:xfrm>
          <a:prstGeom prst="rect">
            <a:avLst/>
          </a:prstGeom>
        </p:spPr>
      </p:pic>
    </p:spTree>
    <p:extLst>
      <p:ext uri="{BB962C8B-B14F-4D97-AF65-F5344CB8AC3E}">
        <p14:creationId xmlns:p14="http://schemas.microsoft.com/office/powerpoint/2010/main" val="1860339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7664" y="188640"/>
            <a:ext cx="4968552" cy="1296144"/>
          </a:xfrm>
          <a:noFill/>
        </p:spPr>
        <p:txBody>
          <a:bodyPr rtlCol="0">
            <a:noAutofit/>
          </a:bodyPr>
          <a:lstStyle/>
          <a:p>
            <a:pPr algn="l" fontAlgn="auto">
              <a:lnSpc>
                <a:spcPct val="75000"/>
              </a:lnSpc>
              <a:spcAft>
                <a:spcPts val="0"/>
              </a:spcAft>
              <a:defRPr/>
            </a:pPr>
            <a:r>
              <a:rPr lang="en-GB" sz="4800" dirty="0"/>
              <a:t>Model United Nations</a:t>
            </a:r>
            <a:endParaRPr lang="en-GB" sz="5400" dirty="0">
              <a:solidFill>
                <a:schemeClr val="bg1"/>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691680" y="1340768"/>
            <a:ext cx="4824536" cy="216024"/>
          </a:xfrm>
        </p:spPr>
        <p:txBody>
          <a:bodyPr anchor="ctr" anchorCtr="0">
            <a:noAutofit/>
          </a:bodyPr>
          <a:lstStyle/>
          <a:p>
            <a:pPr algn="r" fontAlgn="auto">
              <a:spcAft>
                <a:spcPts val="0"/>
              </a:spcAft>
              <a:buFont typeface="Arial" pitchFamily="34" charset="0"/>
              <a:buNone/>
              <a:defRPr/>
            </a:pPr>
            <a:r>
              <a:rPr lang="en-GB" sz="1100" spc="300" dirty="0">
                <a:ln w="3175">
                  <a:solidFill>
                    <a:schemeClr val="tx1"/>
                  </a:solidFill>
                </a:ln>
                <a:solidFill>
                  <a:schemeClr val="bg1"/>
                </a:solidFill>
                <a:effectLst>
                  <a:outerShdw blurRad="38100" dist="38100" dir="2700000" algn="tl">
                    <a:srgbClr val="000000">
                      <a:alpha val="43137"/>
                    </a:srgbClr>
                  </a:outerShdw>
                </a:effectLst>
              </a:rPr>
              <a:t>an introduction for students</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51720" y="1700808"/>
            <a:ext cx="6552728" cy="4491598"/>
          </a:xfrm>
          <a:prstGeom prst="rect">
            <a:avLst/>
          </a:prstGeom>
        </p:spPr>
      </p:pic>
      <p:pic>
        <p:nvPicPr>
          <p:cNvPr id="5" name="pFmP94NQ4jc"/>
          <p:cNvPicPr>
            <a:picLocks noRot="1" noChangeAspect="1"/>
          </p:cNvPicPr>
          <p:nvPr>
            <a:videoFile r:link="rId1"/>
          </p:nvPr>
        </p:nvPicPr>
        <p:blipFill>
          <a:blip r:embed="rId5"/>
          <a:stretch>
            <a:fillRect/>
          </a:stretch>
        </p:blipFill>
        <p:spPr>
          <a:xfrm>
            <a:off x="1088615" y="1659632"/>
            <a:ext cx="7985063" cy="4491598"/>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3681" y="116053"/>
            <a:ext cx="1278686" cy="1152707"/>
          </a:xfrm>
          <a:prstGeom prst="rect">
            <a:avLst/>
          </a:prstGeom>
        </p:spPr>
      </p:pic>
    </p:spTree>
    <p:extLst>
      <p:ext uri="{BB962C8B-B14F-4D97-AF65-F5344CB8AC3E}">
        <p14:creationId xmlns:p14="http://schemas.microsoft.com/office/powerpoint/2010/main" val="3136883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7664" y="188640"/>
            <a:ext cx="4968552" cy="1296144"/>
          </a:xfrm>
          <a:noFill/>
        </p:spPr>
        <p:txBody>
          <a:bodyPr rtlCol="0">
            <a:noAutofit/>
          </a:bodyPr>
          <a:lstStyle/>
          <a:p>
            <a:pPr algn="l" fontAlgn="auto">
              <a:lnSpc>
                <a:spcPct val="75000"/>
              </a:lnSpc>
              <a:spcAft>
                <a:spcPts val="0"/>
              </a:spcAft>
              <a:defRPr/>
            </a:pPr>
            <a:r>
              <a:rPr lang="en-GB" sz="4800" dirty="0"/>
              <a:t>Model United Nations</a:t>
            </a:r>
            <a:endParaRPr lang="en-GB" sz="5400" dirty="0">
              <a:solidFill>
                <a:schemeClr val="bg1"/>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691680" y="1340768"/>
            <a:ext cx="4824536" cy="216024"/>
          </a:xfrm>
        </p:spPr>
        <p:txBody>
          <a:bodyPr anchor="ctr" anchorCtr="0">
            <a:noAutofit/>
          </a:bodyPr>
          <a:lstStyle/>
          <a:p>
            <a:pPr algn="r" fontAlgn="auto">
              <a:spcAft>
                <a:spcPts val="0"/>
              </a:spcAft>
              <a:buFont typeface="Arial" pitchFamily="34" charset="0"/>
              <a:buNone/>
              <a:defRPr/>
            </a:pPr>
            <a:r>
              <a:rPr lang="en-GB" sz="1100" spc="300" dirty="0">
                <a:ln w="3175">
                  <a:solidFill>
                    <a:schemeClr val="tx1"/>
                  </a:solidFill>
                </a:ln>
                <a:solidFill>
                  <a:schemeClr val="bg1"/>
                </a:solidFill>
                <a:effectLst>
                  <a:outerShdw blurRad="38100" dist="38100" dir="2700000" algn="tl">
                    <a:srgbClr val="000000">
                      <a:alpha val="43137"/>
                    </a:srgbClr>
                  </a:outerShdw>
                </a:effectLst>
              </a:rPr>
              <a:t>an introduction for students</a:t>
            </a:r>
          </a:p>
        </p:txBody>
      </p:sp>
      <p:sp>
        <p:nvSpPr>
          <p:cNvPr id="7" name="TextBox 6"/>
          <p:cNvSpPr txBox="1"/>
          <p:nvPr/>
        </p:nvSpPr>
        <p:spPr>
          <a:xfrm>
            <a:off x="1532806" y="3717032"/>
            <a:ext cx="7596336" cy="2554545"/>
          </a:xfrm>
          <a:prstGeom prst="rect">
            <a:avLst/>
          </a:prstGeom>
          <a:noFill/>
        </p:spPr>
        <p:txBody>
          <a:bodyPr wrap="square" rtlCol="0">
            <a:spAutoFit/>
          </a:bodyPr>
          <a:lstStyle/>
          <a:p>
            <a:r>
              <a:rPr lang="en-GB" sz="2000" b="1" dirty="0">
                <a:solidFill>
                  <a:schemeClr val="bg1"/>
                </a:solidFill>
                <a:latin typeface="Trebuchet MS" panose="020B0603020202020204" pitchFamily="34" charset="0"/>
              </a:rPr>
              <a:t>In September 1995, over 17,000 participants and 30,000 activists from 189 different nations arrived in Beijing for the Fourth World Conference on Women. Despite their diversity in culture and creed, in power and politics, these representatives were all united by a common cause: to eliminate the gender-based inequalities which restrict girls' futures and limit their ambitions, which imperil women’s safety and silence their voices. </a:t>
            </a:r>
          </a:p>
        </p:txBody>
      </p:sp>
      <p:pic>
        <p:nvPicPr>
          <p:cNvPr id="1026" name="Picture 2" descr="http://www.un.org/womenwatch/daw/images/09021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0782" y="1740486"/>
            <a:ext cx="2715623" cy="1887359"/>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4" descr="http://www.humanrights.cn/zt/magazine/pic/03040902.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0" name="Picture 6" descr="http://www.humanrights.cn/zt/magazine/pic/0304090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90962" y="1738047"/>
            <a:ext cx="2911134" cy="18897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imow.org/dynamic/user_images/user_images_file_name_514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76405" y="1738048"/>
            <a:ext cx="2714557" cy="18897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3681" y="116053"/>
            <a:ext cx="1278686" cy="1152707"/>
          </a:xfrm>
          <a:prstGeom prst="rect">
            <a:avLst/>
          </a:prstGeom>
        </p:spPr>
      </p:pic>
    </p:spTree>
    <p:extLst>
      <p:ext uri="{BB962C8B-B14F-4D97-AF65-F5344CB8AC3E}">
        <p14:creationId xmlns:p14="http://schemas.microsoft.com/office/powerpoint/2010/main" val="351741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0-#ppt_w/2"/>
                                          </p:val>
                                        </p:tav>
                                        <p:tav tm="100000">
                                          <p:val>
                                            <p:strVal val="#ppt_x"/>
                                          </p:val>
                                        </p:tav>
                                      </p:tavLst>
                                    </p:anim>
                                    <p:anim calcmode="lin" valueType="num">
                                      <p:cBhvr additive="base">
                                        <p:cTn id="8" dur="1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0" presetClass="entr" presetSubtype="0"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2300"/>
                                        <p:tgtEl>
                                          <p:spTgt spid="1026"/>
                                        </p:tgtEl>
                                      </p:cBhvr>
                                    </p:animEffect>
                                  </p:childTnLst>
                                </p:cTn>
                              </p:par>
                            </p:childTnLst>
                          </p:cTn>
                        </p:par>
                        <p:par>
                          <p:cTn id="13" fill="hold">
                            <p:stCondLst>
                              <p:cond delay="3800"/>
                            </p:stCondLst>
                            <p:childTnLst>
                              <p:par>
                                <p:cTn id="14" presetID="10" presetClass="entr" presetSubtype="0" fill="hold" nodeType="afterEffect">
                                  <p:stCondLst>
                                    <p:cond delay="0"/>
                                  </p:stCondLst>
                                  <p:childTnLst>
                                    <p:set>
                                      <p:cBhvr>
                                        <p:cTn id="15" dur="1" fill="hold">
                                          <p:stCondLst>
                                            <p:cond delay="0"/>
                                          </p:stCondLst>
                                        </p:cTn>
                                        <p:tgtEl>
                                          <p:spTgt spid="1032"/>
                                        </p:tgtEl>
                                        <p:attrNameLst>
                                          <p:attrName>style.visibility</p:attrName>
                                        </p:attrNameLst>
                                      </p:cBhvr>
                                      <p:to>
                                        <p:strVal val="visible"/>
                                      </p:to>
                                    </p:set>
                                    <p:animEffect transition="in" filter="fade">
                                      <p:cBhvr>
                                        <p:cTn id="16" dur="1700"/>
                                        <p:tgtEl>
                                          <p:spTgt spid="1032"/>
                                        </p:tgtEl>
                                      </p:cBhvr>
                                    </p:animEffect>
                                  </p:childTnLst>
                                </p:cTn>
                              </p:par>
                            </p:childTnLst>
                          </p:cTn>
                        </p:par>
                        <p:par>
                          <p:cTn id="17" fill="hold">
                            <p:stCondLst>
                              <p:cond delay="5500"/>
                            </p:stCondLst>
                            <p:childTnLst>
                              <p:par>
                                <p:cTn id="18" presetID="10" presetClass="entr" presetSubtype="0" fill="hold" nodeType="afterEffect">
                                  <p:stCondLst>
                                    <p:cond delay="0"/>
                                  </p:stCondLst>
                                  <p:childTnLst>
                                    <p:set>
                                      <p:cBhvr>
                                        <p:cTn id="19" dur="1" fill="hold">
                                          <p:stCondLst>
                                            <p:cond delay="0"/>
                                          </p:stCondLst>
                                        </p:cTn>
                                        <p:tgtEl>
                                          <p:spTgt spid="1030"/>
                                        </p:tgtEl>
                                        <p:attrNameLst>
                                          <p:attrName>style.visibility</p:attrName>
                                        </p:attrNameLst>
                                      </p:cBhvr>
                                      <p:to>
                                        <p:strVal val="visible"/>
                                      </p:to>
                                    </p:set>
                                    <p:animEffect transition="in" filter="fade">
                                      <p:cBhvr>
                                        <p:cTn id="20" dur="48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http://3.bp.blogspot.com/-JwbdCluPLzU/UiN0E-eZ72I/AAAAAAAAAH4/js1zzhBYgpA/s1600/Women+are+Human+too.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8474" y="1782619"/>
            <a:ext cx="4762500" cy="28860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547664" y="188640"/>
            <a:ext cx="4968552" cy="1296144"/>
          </a:xfrm>
          <a:noFill/>
        </p:spPr>
        <p:txBody>
          <a:bodyPr rtlCol="0">
            <a:noAutofit/>
          </a:bodyPr>
          <a:lstStyle/>
          <a:p>
            <a:pPr algn="l" fontAlgn="auto">
              <a:lnSpc>
                <a:spcPct val="75000"/>
              </a:lnSpc>
              <a:spcAft>
                <a:spcPts val="0"/>
              </a:spcAft>
              <a:defRPr/>
            </a:pPr>
            <a:r>
              <a:rPr lang="en-GB" sz="4800" dirty="0"/>
              <a:t>Model United Nations</a:t>
            </a:r>
            <a:endParaRPr lang="en-GB" sz="5400" dirty="0">
              <a:solidFill>
                <a:schemeClr val="bg1"/>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691680" y="1340768"/>
            <a:ext cx="4824536" cy="216024"/>
          </a:xfrm>
        </p:spPr>
        <p:txBody>
          <a:bodyPr anchor="ctr" anchorCtr="0">
            <a:noAutofit/>
          </a:bodyPr>
          <a:lstStyle/>
          <a:p>
            <a:pPr algn="r" fontAlgn="auto">
              <a:spcAft>
                <a:spcPts val="0"/>
              </a:spcAft>
              <a:buFont typeface="Arial" pitchFamily="34" charset="0"/>
              <a:buNone/>
              <a:defRPr/>
            </a:pPr>
            <a:r>
              <a:rPr lang="en-GB" sz="1100" spc="300" dirty="0">
                <a:ln w="3175">
                  <a:solidFill>
                    <a:schemeClr val="tx1"/>
                  </a:solidFill>
                </a:ln>
                <a:solidFill>
                  <a:schemeClr val="bg1"/>
                </a:solidFill>
                <a:effectLst>
                  <a:outerShdw blurRad="38100" dist="38100" dir="2700000" algn="tl">
                    <a:srgbClr val="000000">
                      <a:alpha val="43137"/>
                    </a:srgbClr>
                  </a:outerShdw>
                </a:effectLst>
              </a:rPr>
              <a:t>an introduction for students</a:t>
            </a:r>
          </a:p>
        </p:txBody>
      </p:sp>
      <p:sp>
        <p:nvSpPr>
          <p:cNvPr id="7" name="TextBox 6"/>
          <p:cNvSpPr txBox="1"/>
          <p:nvPr/>
        </p:nvSpPr>
        <p:spPr>
          <a:xfrm>
            <a:off x="1532806" y="3717032"/>
            <a:ext cx="7596336" cy="2246769"/>
          </a:xfrm>
          <a:prstGeom prst="rect">
            <a:avLst/>
          </a:prstGeom>
          <a:noFill/>
        </p:spPr>
        <p:txBody>
          <a:bodyPr wrap="square" rtlCol="0">
            <a:spAutoFit/>
          </a:bodyPr>
          <a:lstStyle/>
          <a:p>
            <a:r>
              <a:rPr lang="en-GB" sz="2000" b="1" dirty="0">
                <a:solidFill>
                  <a:schemeClr val="bg1"/>
                </a:solidFill>
                <a:latin typeface="Trebuchet MS" panose="020B0603020202020204" pitchFamily="34" charset="0"/>
              </a:rPr>
              <a:t>After two weeks of debate, the conference produced a document, the Beijing Declaration, which is still considered the most wide-ranging blueprint for the advancement of women’s rights. It addressed some of the most pressing issues of the time: education, violence, political representation, access to employment and equal pay, maternal health and the impact of the media.</a:t>
            </a:r>
          </a:p>
        </p:txBody>
      </p:sp>
      <p:sp>
        <p:nvSpPr>
          <p:cNvPr id="8" name="AutoShape 4" descr="http://www.humanrights.cn/zt/magazine/pic/03040902.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3681" y="116053"/>
            <a:ext cx="1278686" cy="1152707"/>
          </a:xfrm>
          <a:prstGeom prst="rect">
            <a:avLst/>
          </a:prstGeom>
        </p:spPr>
      </p:pic>
    </p:spTree>
    <p:extLst>
      <p:ext uri="{BB962C8B-B14F-4D97-AF65-F5344CB8AC3E}">
        <p14:creationId xmlns:p14="http://schemas.microsoft.com/office/powerpoint/2010/main" val="305129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0-#ppt_w/2"/>
                                          </p:val>
                                        </p:tav>
                                        <p:tav tm="100000">
                                          <p:val>
                                            <p:strVal val="#ppt_x"/>
                                          </p:val>
                                        </p:tav>
                                      </p:tavLst>
                                    </p:anim>
                                    <p:anim calcmode="lin" valueType="num">
                                      <p:cBhvr additive="base">
                                        <p:cTn id="8" dur="1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0" presetClass="entr" presetSubtype="0" fill="hold" nodeType="after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27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http://2.bp.blogspot.com/-6O1E683LTrE/TWYinLuMh0I/AAAAAAAAACk/v8Y0ypx8e0M/s1600/IMG_058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624" y="-1"/>
            <a:ext cx="9171624" cy="68617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2073" y="5445224"/>
            <a:ext cx="8470924" cy="1200329"/>
          </a:xfrm>
          <a:prstGeom prst="rect">
            <a:avLst/>
          </a:prstGeom>
          <a:noFill/>
        </p:spPr>
        <p:txBody>
          <a:bodyPr wrap="square" rtlCol="0">
            <a:spAutoFit/>
          </a:bodyPr>
          <a:lstStyle/>
          <a:p>
            <a:pPr algn="r"/>
            <a:r>
              <a:rPr lang="en-GB" sz="3600" b="1" dirty="0">
                <a:ln>
                  <a:solidFill>
                    <a:sysClr val="windowText" lastClr="000000"/>
                  </a:solidFill>
                </a:ln>
                <a:solidFill>
                  <a:schemeClr val="bg1"/>
                </a:solidFill>
                <a:latin typeface="Trebuchet MS" panose="020B0603020202020204" pitchFamily="34" charset="0"/>
              </a:rPr>
              <a:t>Since 1990, extreme poverty has been cut in half</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681" y="116053"/>
            <a:ext cx="1278686" cy="1152707"/>
          </a:xfrm>
          <a:prstGeom prst="rect">
            <a:avLst/>
          </a:prstGeom>
        </p:spPr>
      </p:pic>
    </p:spTree>
    <p:extLst>
      <p:ext uri="{BB962C8B-B14F-4D97-AF65-F5344CB8AC3E}">
        <p14:creationId xmlns:p14="http://schemas.microsoft.com/office/powerpoint/2010/main" val="1663288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http://upload.wikimedia.org/wikipedia/commons/b/b5/School_children_(Lukhanyo_Primary_School,_Zwelihle_Township_(Hermanus,_South_Africa)_b_12.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6512" y="1"/>
            <a:ext cx="914501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87351" y="64595"/>
            <a:ext cx="7887661" cy="2308324"/>
          </a:xfrm>
          <a:prstGeom prst="rect">
            <a:avLst/>
          </a:prstGeom>
          <a:noFill/>
        </p:spPr>
        <p:txBody>
          <a:bodyPr wrap="square" rtlCol="0">
            <a:spAutoFit/>
          </a:bodyPr>
          <a:lstStyle/>
          <a:p>
            <a:pPr algn="r"/>
            <a:r>
              <a:rPr lang="en-GB" sz="3600" b="1" dirty="0">
                <a:ln>
                  <a:solidFill>
                    <a:sysClr val="windowText" lastClr="000000"/>
                  </a:solidFill>
                </a:ln>
                <a:solidFill>
                  <a:schemeClr val="bg1"/>
                </a:solidFill>
                <a:latin typeface="Trebuchet MS" panose="020B0603020202020204" pitchFamily="34" charset="0"/>
              </a:rPr>
              <a:t>Enrolment in primary schools is up from 82% to 90%. Both girls and boys have an equal chance of starting primary school</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681" y="116053"/>
            <a:ext cx="1278686" cy="1152707"/>
          </a:xfrm>
          <a:prstGeom prst="rect">
            <a:avLst/>
          </a:prstGeom>
        </p:spPr>
      </p:pic>
    </p:spTree>
    <p:extLst>
      <p:ext uri="{BB962C8B-B14F-4D97-AF65-F5344CB8AC3E}">
        <p14:creationId xmlns:p14="http://schemas.microsoft.com/office/powerpoint/2010/main" val="35055537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http://www.thesolutionsjournal.com/sites/default/files/Fea_Wilber_Figure3.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26472"/>
            <a:ext cx="9180512" cy="69034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600" y="5085184"/>
            <a:ext cx="9200502" cy="1569660"/>
          </a:xfrm>
          <a:prstGeom prst="rect">
            <a:avLst/>
          </a:prstGeom>
          <a:noFill/>
        </p:spPr>
        <p:txBody>
          <a:bodyPr wrap="square" rtlCol="0">
            <a:spAutoFit/>
          </a:bodyPr>
          <a:lstStyle/>
          <a:p>
            <a:pPr algn="r"/>
            <a:r>
              <a:rPr lang="en-GB" sz="3200" b="1" dirty="0">
                <a:ln>
                  <a:solidFill>
                    <a:sysClr val="windowText" lastClr="000000"/>
                  </a:solidFill>
                </a:ln>
                <a:solidFill>
                  <a:schemeClr val="bg1"/>
                </a:solidFill>
                <a:latin typeface="Trebuchet MS" panose="020B0603020202020204" pitchFamily="34" charset="0"/>
              </a:rPr>
              <a:t>Women’s participation in politics is increasing. In January 2015, 46 countries had Parliaments where 30% of MPs were women</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681" y="116053"/>
            <a:ext cx="1278686" cy="1152707"/>
          </a:xfrm>
          <a:prstGeom prst="rect">
            <a:avLst/>
          </a:prstGeom>
        </p:spPr>
      </p:pic>
    </p:spTree>
    <p:extLst>
      <p:ext uri="{BB962C8B-B14F-4D97-AF65-F5344CB8AC3E}">
        <p14:creationId xmlns:p14="http://schemas.microsoft.com/office/powerpoint/2010/main" val="5260787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http://cdn.lightgalleries.net/4bd5ec0dc344e/images/Pak_Dambj_20100916_2_4596-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6429"/>
            <a:ext cx="9108504" cy="68744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600" y="5085184"/>
            <a:ext cx="9200502" cy="1569660"/>
          </a:xfrm>
          <a:prstGeom prst="rect">
            <a:avLst/>
          </a:prstGeom>
          <a:noFill/>
        </p:spPr>
        <p:txBody>
          <a:bodyPr wrap="square" rtlCol="0">
            <a:spAutoFit/>
          </a:bodyPr>
          <a:lstStyle/>
          <a:p>
            <a:pPr algn="r"/>
            <a:r>
              <a:rPr lang="en-GB" sz="3200" b="1" dirty="0">
                <a:ln>
                  <a:solidFill>
                    <a:sysClr val="windowText" lastClr="000000"/>
                  </a:solidFill>
                </a:ln>
                <a:solidFill>
                  <a:schemeClr val="bg1"/>
                </a:solidFill>
                <a:latin typeface="Trebuchet MS" panose="020B0603020202020204" pitchFamily="34" charset="0"/>
              </a:rPr>
              <a:t>Maternal mortality has fallen by 45% since 1990, meaning fewer women die due to complications during childbirth</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681" y="116053"/>
            <a:ext cx="1278686" cy="1152707"/>
          </a:xfrm>
          <a:prstGeom prst="rect">
            <a:avLst/>
          </a:prstGeom>
        </p:spPr>
      </p:pic>
    </p:spTree>
    <p:extLst>
      <p:ext uri="{BB962C8B-B14F-4D97-AF65-F5344CB8AC3E}">
        <p14:creationId xmlns:p14="http://schemas.microsoft.com/office/powerpoint/2010/main" val="34095376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http://1.bp.blogspot.com/-ZC9DnNqmDoI/T8aaYOjwM7I/AAAAAAAALfE/y335c1MH2TA/s1600/Screen-shot-2012-05-30-at-2.08.41-PM.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94048" y="24433"/>
            <a:ext cx="7772400" cy="26098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94048" y="2924944"/>
            <a:ext cx="7772400" cy="3416320"/>
          </a:xfrm>
          <a:prstGeom prst="rect">
            <a:avLst/>
          </a:prstGeom>
          <a:noFill/>
        </p:spPr>
        <p:txBody>
          <a:bodyPr wrap="square" rtlCol="0">
            <a:spAutoFit/>
          </a:bodyPr>
          <a:lstStyle/>
          <a:p>
            <a:pPr marL="342900" indent="-342900">
              <a:buFont typeface="Arial" panose="020B0604020202020204" pitchFamily="34" charset="0"/>
              <a:buChar char="•"/>
            </a:pPr>
            <a:r>
              <a:rPr lang="en-GB" sz="2400" b="1" dirty="0">
                <a:solidFill>
                  <a:schemeClr val="bg1"/>
                </a:solidFill>
                <a:latin typeface="Trebuchet MS" panose="020B0603020202020204" pitchFamily="34" charset="0"/>
              </a:rPr>
              <a:t>In China and India there are 120 boys born for every 100 girls.</a:t>
            </a:r>
          </a:p>
          <a:p>
            <a:pPr marL="342900" indent="-342900">
              <a:buFont typeface="Arial" panose="020B0604020202020204" pitchFamily="34" charset="0"/>
              <a:buChar char="•"/>
            </a:pPr>
            <a:r>
              <a:rPr lang="en-GB" sz="2400" b="1" dirty="0">
                <a:solidFill>
                  <a:schemeClr val="bg1"/>
                </a:solidFill>
                <a:latin typeface="Trebuchet MS" panose="020B0603020202020204" pitchFamily="34" charset="0"/>
              </a:rPr>
              <a:t>The preference for male children is so strong that some parents will try to arrange an abortion if the doctor tells them their child is going to be a girl.</a:t>
            </a:r>
          </a:p>
          <a:p>
            <a:pPr marL="342900" indent="-342900">
              <a:buFont typeface="Arial" panose="020B0604020202020204" pitchFamily="34" charset="0"/>
              <a:buChar char="•"/>
            </a:pPr>
            <a:r>
              <a:rPr lang="en-GB" sz="2400" b="1" dirty="0">
                <a:solidFill>
                  <a:schemeClr val="bg1"/>
                </a:solidFill>
                <a:latin typeface="Trebuchet MS" panose="020B0603020202020204" pitchFamily="34" charset="0"/>
              </a:rPr>
              <a:t>Experts call this </a:t>
            </a:r>
            <a:r>
              <a:rPr lang="en-GB" sz="2400" b="1" dirty="0">
                <a:solidFill>
                  <a:srgbClr val="FFFF00"/>
                </a:solidFill>
                <a:latin typeface="Trebuchet MS" panose="020B0603020202020204" pitchFamily="34" charset="0"/>
              </a:rPr>
              <a:t>gendercide</a:t>
            </a:r>
            <a:r>
              <a:rPr lang="en-GB" sz="2400" b="1" dirty="0">
                <a:solidFill>
                  <a:schemeClr val="bg1"/>
                </a:solidFill>
                <a:latin typeface="Trebuchet MS" panose="020B0603020202020204" pitchFamily="34" charset="0"/>
              </a:rPr>
              <a:t>; the widespread killing of members of a specific sex.</a:t>
            </a:r>
          </a:p>
          <a:p>
            <a:pPr marL="342900" indent="-342900">
              <a:buFont typeface="Arial" panose="020B0604020202020204" pitchFamily="34" charset="0"/>
              <a:buChar char="•"/>
            </a:pPr>
            <a:r>
              <a:rPr lang="en-GB" sz="2400" b="1" dirty="0">
                <a:solidFill>
                  <a:schemeClr val="bg1"/>
                </a:solidFill>
                <a:latin typeface="Trebuchet MS" panose="020B0603020202020204" pitchFamily="34" charset="0"/>
              </a:rPr>
              <a:t>In 2012, it was estimated that the number of girls disposed of in this way was over </a:t>
            </a:r>
            <a:r>
              <a:rPr lang="en-GB" sz="2400" b="1" dirty="0">
                <a:solidFill>
                  <a:srgbClr val="FFFF00"/>
                </a:solidFill>
                <a:latin typeface="Trebuchet MS" panose="020B0603020202020204" pitchFamily="34" charset="0"/>
              </a:rPr>
              <a:t>200 million</a:t>
            </a:r>
            <a:r>
              <a:rPr lang="en-GB" sz="2400" b="1" dirty="0">
                <a:solidFill>
                  <a:schemeClr val="bg1"/>
                </a:solidFill>
                <a:latin typeface="Trebuchet MS" panose="020B0603020202020204" pitchFamily="34" charset="0"/>
              </a:rPr>
              <a:t>.</a:t>
            </a:r>
          </a:p>
        </p:txBody>
      </p:sp>
      <p:sp>
        <p:nvSpPr>
          <p:cNvPr id="9" name="TextBox 8"/>
          <p:cNvSpPr txBox="1"/>
          <p:nvPr/>
        </p:nvSpPr>
        <p:spPr>
          <a:xfrm>
            <a:off x="0" y="2256394"/>
            <a:ext cx="8470924" cy="523220"/>
          </a:xfrm>
          <a:prstGeom prst="rect">
            <a:avLst/>
          </a:prstGeom>
          <a:noFill/>
        </p:spPr>
        <p:txBody>
          <a:bodyPr wrap="square" rtlCol="0">
            <a:spAutoFit/>
          </a:bodyPr>
          <a:lstStyle/>
          <a:p>
            <a:r>
              <a:rPr lang="en-GB" sz="2800" b="1" dirty="0">
                <a:solidFill>
                  <a:schemeClr val="bg1"/>
                </a:solidFill>
                <a:latin typeface="Trebuchet MS" panose="020B0603020202020204" pitchFamily="34" charset="0"/>
              </a:rPr>
              <a:t>In some countries, a girl is lucky to be born at all</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3681" y="116053"/>
            <a:ext cx="1278686" cy="1152707"/>
          </a:xfrm>
          <a:prstGeom prst="rect">
            <a:avLst/>
          </a:prstGeom>
        </p:spPr>
      </p:pic>
    </p:spTree>
    <p:extLst>
      <p:ext uri="{BB962C8B-B14F-4D97-AF65-F5344CB8AC3E}">
        <p14:creationId xmlns:p14="http://schemas.microsoft.com/office/powerpoint/2010/main" val="33817850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2000"/>
                                        <p:tgtEl>
                                          <p:spTgt spid="4">
                                            <p:txEl>
                                              <p:pRg st="0" end="0"/>
                                            </p:txEl>
                                          </p:spTgt>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2000"/>
                                        <p:tgtEl>
                                          <p:spTgt spid="4">
                                            <p:txEl>
                                              <p:pRg st="1" end="1"/>
                                            </p:txEl>
                                          </p:spTgt>
                                        </p:tgtEl>
                                      </p:cBhvr>
                                    </p:animEffect>
                                  </p:childTnLst>
                                </p:cTn>
                              </p:par>
                            </p:childTnLst>
                          </p:cTn>
                        </p:par>
                        <p:par>
                          <p:cTn id="19" fill="hold">
                            <p:stCondLst>
                              <p:cond delay="4000"/>
                            </p:stCondLst>
                            <p:childTnLst>
                              <p:par>
                                <p:cTn id="20" presetID="10" presetClass="entr" presetSubtype="0" fill="hold" nodeType="after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2000"/>
                                        <p:tgtEl>
                                          <p:spTgt spid="4">
                                            <p:txEl>
                                              <p:pRg st="2" end="2"/>
                                            </p:txEl>
                                          </p:spTgt>
                                        </p:tgtEl>
                                      </p:cBhvr>
                                    </p:animEffect>
                                  </p:childTnLst>
                                </p:cTn>
                              </p:par>
                            </p:childTnLst>
                          </p:cTn>
                        </p:par>
                        <p:par>
                          <p:cTn id="23" fill="hold">
                            <p:stCondLst>
                              <p:cond delay="6000"/>
                            </p:stCondLst>
                            <p:childTnLst>
                              <p:par>
                                <p:cTn id="24" presetID="10" presetClass="entr" presetSubtype="0" fill="hold" nodeType="after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7664" y="188640"/>
            <a:ext cx="4968552" cy="1296144"/>
          </a:xfrm>
          <a:noFill/>
        </p:spPr>
        <p:txBody>
          <a:bodyPr rtlCol="0">
            <a:noAutofit/>
          </a:bodyPr>
          <a:lstStyle/>
          <a:p>
            <a:pPr algn="l" fontAlgn="auto">
              <a:lnSpc>
                <a:spcPct val="75000"/>
              </a:lnSpc>
              <a:spcAft>
                <a:spcPts val="0"/>
              </a:spcAft>
              <a:defRPr/>
            </a:pPr>
            <a:r>
              <a:rPr lang="en-GB" sz="4800" dirty="0"/>
              <a:t>Model United Nations</a:t>
            </a:r>
            <a:endParaRPr lang="en-GB" sz="5400" dirty="0">
              <a:solidFill>
                <a:schemeClr val="bg1"/>
              </a:solidFill>
              <a:effectLst>
                <a:outerShdw blurRad="38100" dist="38100" dir="2700000" algn="tl">
                  <a:srgbClr val="000000">
                    <a:alpha val="43137"/>
                  </a:srgbClr>
                </a:outerShdw>
              </a:effectLst>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95734" y="1448780"/>
            <a:ext cx="5416691" cy="5135872"/>
          </a:xfrm>
          <a:prstGeom prst="rect">
            <a:avLst/>
          </a:prstGeom>
        </p:spPr>
      </p:pic>
      <p:sp>
        <p:nvSpPr>
          <p:cNvPr id="3" name="Subtitle 2"/>
          <p:cNvSpPr>
            <a:spLocks noGrp="1"/>
          </p:cNvSpPr>
          <p:nvPr>
            <p:ph type="subTitle" idx="1"/>
          </p:nvPr>
        </p:nvSpPr>
        <p:spPr>
          <a:xfrm>
            <a:off x="1691680" y="1340768"/>
            <a:ext cx="4824536" cy="216024"/>
          </a:xfrm>
        </p:spPr>
        <p:txBody>
          <a:bodyPr anchor="ctr" anchorCtr="0">
            <a:noAutofit/>
          </a:bodyPr>
          <a:lstStyle/>
          <a:p>
            <a:pPr algn="r" fontAlgn="auto">
              <a:spcAft>
                <a:spcPts val="0"/>
              </a:spcAft>
              <a:buFont typeface="Arial" pitchFamily="34" charset="0"/>
              <a:buNone/>
              <a:defRPr/>
            </a:pPr>
            <a:r>
              <a:rPr lang="en-GB" sz="1100" spc="300" dirty="0">
                <a:ln w="3175">
                  <a:solidFill>
                    <a:schemeClr val="tx1"/>
                  </a:solidFill>
                </a:ln>
                <a:solidFill>
                  <a:schemeClr val="bg1"/>
                </a:solidFill>
                <a:effectLst>
                  <a:outerShdw blurRad="38100" dist="38100" dir="2700000" algn="tl">
                    <a:srgbClr val="000000">
                      <a:alpha val="43137"/>
                    </a:srgbClr>
                  </a:outerShdw>
                </a:effectLst>
              </a:rPr>
              <a:t>an introduction for students</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3681" y="116053"/>
            <a:ext cx="1278686" cy="115270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p:cNvSpPr txBox="1"/>
          <p:nvPr/>
        </p:nvSpPr>
        <p:spPr>
          <a:xfrm>
            <a:off x="0" y="1067748"/>
            <a:ext cx="8470924" cy="523220"/>
          </a:xfrm>
          <a:prstGeom prst="rect">
            <a:avLst/>
          </a:prstGeom>
          <a:noFill/>
        </p:spPr>
        <p:txBody>
          <a:bodyPr wrap="square" rtlCol="0">
            <a:spAutoFit/>
          </a:bodyPr>
          <a:lstStyle/>
          <a:p>
            <a:r>
              <a:rPr lang="en-GB" sz="2800" b="1" dirty="0">
                <a:solidFill>
                  <a:schemeClr val="bg1"/>
                </a:solidFill>
                <a:latin typeface="Trebuchet MS" panose="020B0603020202020204" pitchFamily="34" charset="0"/>
              </a:rPr>
              <a:t>In some countries, a girl is lucky to be born at all</a:t>
            </a:r>
          </a:p>
        </p:txBody>
      </p:sp>
      <p:pic>
        <p:nvPicPr>
          <p:cNvPr id="5" name="Its a Girl Documentary Film - Official Trailer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3432" y="1665307"/>
            <a:ext cx="8134350" cy="4572000"/>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3681" y="116053"/>
            <a:ext cx="1278686" cy="1152707"/>
          </a:xfrm>
          <a:prstGeom prst="rect">
            <a:avLst/>
          </a:prstGeom>
        </p:spPr>
      </p:pic>
    </p:spTree>
    <p:extLst>
      <p:ext uri="{BB962C8B-B14F-4D97-AF65-F5344CB8AC3E}">
        <p14:creationId xmlns:p14="http://schemas.microsoft.com/office/powerpoint/2010/main" val="23744118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fill="hold" display="0">
                  <p:stCondLst>
                    <p:cond delay="indefinite"/>
                  </p:stCondLst>
                </p:cTn>
                <p:tgtEl>
                  <p:spTgt spid="5"/>
                </p:tgtEl>
              </p:cMediaNode>
            </p:video>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http://thefemaleplight.files.wordpress.com/2013/03/image16.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95936" y="-1"/>
            <a:ext cx="5263116"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9512" y="1536173"/>
            <a:ext cx="3816423" cy="3046988"/>
          </a:xfrm>
          <a:prstGeom prst="rect">
            <a:avLst/>
          </a:prstGeom>
          <a:noFill/>
        </p:spPr>
        <p:txBody>
          <a:bodyPr wrap="square" rtlCol="0">
            <a:spAutoFit/>
          </a:bodyPr>
          <a:lstStyle/>
          <a:p>
            <a:r>
              <a:rPr lang="en-GB" sz="2400" b="1" dirty="0">
                <a:solidFill>
                  <a:schemeClr val="bg1"/>
                </a:solidFill>
                <a:latin typeface="Trebuchet MS" panose="020B0603020202020204" pitchFamily="34" charset="0"/>
              </a:rPr>
              <a:t>The long-term consequences for these countries are severe.</a:t>
            </a:r>
          </a:p>
          <a:p>
            <a:endParaRPr lang="en-GB" sz="2400" b="1" dirty="0">
              <a:solidFill>
                <a:schemeClr val="bg1"/>
              </a:solidFill>
              <a:latin typeface="Trebuchet MS" panose="020B0603020202020204" pitchFamily="34" charset="0"/>
            </a:endParaRPr>
          </a:p>
          <a:p>
            <a:r>
              <a:rPr lang="en-GB" sz="2400" b="1" dirty="0">
                <a:solidFill>
                  <a:schemeClr val="bg1"/>
                </a:solidFill>
                <a:latin typeface="Trebuchet MS" panose="020B0603020202020204" pitchFamily="34" charset="0"/>
              </a:rPr>
              <a:t>There are 37 million more men than women in China. How are they going to find a wife?</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3681" y="116053"/>
            <a:ext cx="1278686" cy="1152707"/>
          </a:xfrm>
          <a:prstGeom prst="rect">
            <a:avLst/>
          </a:prstGeom>
        </p:spPr>
      </p:pic>
    </p:spTree>
    <p:extLst>
      <p:ext uri="{BB962C8B-B14F-4D97-AF65-F5344CB8AC3E}">
        <p14:creationId xmlns:p14="http://schemas.microsoft.com/office/powerpoint/2010/main" val="3322693900"/>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394048" y="3861048"/>
            <a:ext cx="7749952" cy="2677656"/>
          </a:xfrm>
          <a:prstGeom prst="rect">
            <a:avLst/>
          </a:prstGeom>
          <a:noFill/>
        </p:spPr>
        <p:txBody>
          <a:bodyPr wrap="square" rtlCol="0">
            <a:spAutoFit/>
          </a:bodyPr>
          <a:lstStyle/>
          <a:p>
            <a:pPr marL="342900" indent="-342900">
              <a:buFont typeface="Arial" panose="020B0604020202020204" pitchFamily="34" charset="0"/>
              <a:buChar char="•"/>
            </a:pPr>
            <a:r>
              <a:rPr lang="en-GB" sz="2400" b="1" dirty="0">
                <a:solidFill>
                  <a:schemeClr val="bg1"/>
                </a:solidFill>
                <a:latin typeface="Trebuchet MS" panose="020B0603020202020204" pitchFamily="34" charset="0"/>
              </a:rPr>
              <a:t>Vulnerable women in countries like Vietnam, North Korea, Laos, Cambodia and Burma – are being forced into marriages in China, experts say.</a:t>
            </a:r>
          </a:p>
          <a:p>
            <a:pPr marL="342900" indent="-342900">
              <a:buFont typeface="Arial" panose="020B0604020202020204" pitchFamily="34" charset="0"/>
              <a:buChar char="•"/>
            </a:pPr>
            <a:r>
              <a:rPr lang="en-GB" sz="2400" b="1" dirty="0">
                <a:solidFill>
                  <a:schemeClr val="bg1"/>
                </a:solidFill>
                <a:latin typeface="Trebuchet MS" panose="020B0603020202020204" pitchFamily="34" charset="0"/>
              </a:rPr>
              <a:t>China suffers from one of the worst gender imbalances in the world as their families prefer male children. As a result, millions of men cannot find Chinese brides.</a:t>
            </a:r>
          </a:p>
        </p:txBody>
      </p:sp>
      <p:sp>
        <p:nvSpPr>
          <p:cNvPr id="3" name="Title 2"/>
          <p:cNvSpPr>
            <a:spLocks noGrp="1"/>
          </p:cNvSpPr>
          <p:nvPr>
            <p:ph type="title"/>
          </p:nvPr>
        </p:nvSpPr>
        <p:spPr/>
        <p:txBody>
          <a:bodyPr/>
          <a:lstStyle/>
          <a:p>
            <a:r>
              <a:rPr lang="en-GB" sz="3200" b="1" dirty="0">
                <a:solidFill>
                  <a:schemeClr val="bg1"/>
                </a:solidFill>
              </a:rPr>
              <a:t>CHINA’S ONE-CHILD POLICY FUELS DEMAND FOR TRAFFICKED BRIDES</a:t>
            </a:r>
            <a:endParaRPr lang="en-GB" sz="3200" dirty="0"/>
          </a:p>
        </p:txBody>
      </p:sp>
      <p:pic>
        <p:nvPicPr>
          <p:cNvPr id="1026" name="Picture 2" descr="http://cnsnews.com/sites/default/files/images/human-trafficking-chiny-leszek-slazyk-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03848" y="1051099"/>
            <a:ext cx="45720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3681" y="116053"/>
            <a:ext cx="1278686" cy="1152707"/>
          </a:xfrm>
          <a:prstGeom prst="rect">
            <a:avLst/>
          </a:prstGeom>
        </p:spPr>
      </p:pic>
    </p:spTree>
    <p:extLst>
      <p:ext uri="{BB962C8B-B14F-4D97-AF65-F5344CB8AC3E}">
        <p14:creationId xmlns:p14="http://schemas.microsoft.com/office/powerpoint/2010/main" val="33479906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371600" y="3629550"/>
            <a:ext cx="7772400" cy="3046988"/>
          </a:xfrm>
          <a:prstGeom prst="rect">
            <a:avLst/>
          </a:prstGeom>
          <a:noFill/>
        </p:spPr>
        <p:txBody>
          <a:bodyPr wrap="square" rtlCol="0">
            <a:spAutoFit/>
          </a:bodyPr>
          <a:lstStyle/>
          <a:p>
            <a:pPr marL="342900" indent="-342900">
              <a:buFont typeface="Arial" panose="020B0604020202020204" pitchFamily="34" charset="0"/>
              <a:buChar char="•"/>
            </a:pPr>
            <a:r>
              <a:rPr lang="en-GB" sz="2400" b="1" dirty="0">
                <a:solidFill>
                  <a:schemeClr val="bg1"/>
                </a:solidFill>
                <a:latin typeface="Trebuchet MS" panose="020B0603020202020204" pitchFamily="34" charset="0"/>
              </a:rPr>
              <a:t>64% of illiterate adults are women, meaning around 493 million women cannot read or write. In some countries, such as </a:t>
            </a:r>
            <a:r>
              <a:rPr lang="en-GB" sz="2400" b="1" dirty="0" err="1">
                <a:solidFill>
                  <a:schemeClr val="bg1"/>
                </a:solidFill>
                <a:latin typeface="Trebuchet MS" panose="020B0603020202020204" pitchFamily="34" charset="0"/>
              </a:rPr>
              <a:t>Mali</a:t>
            </a:r>
            <a:r>
              <a:rPr lang="en-GB" sz="2400" b="1" dirty="0">
                <a:solidFill>
                  <a:schemeClr val="bg1"/>
                </a:solidFill>
                <a:latin typeface="Trebuchet MS" panose="020B0603020202020204" pitchFamily="34" charset="0"/>
              </a:rPr>
              <a:t>, only 29% of women are literate.</a:t>
            </a:r>
          </a:p>
          <a:p>
            <a:pPr marL="342900" indent="-342900">
              <a:buFont typeface="Arial" panose="020B0604020202020204" pitchFamily="34" charset="0"/>
              <a:buChar char="•"/>
            </a:pPr>
            <a:r>
              <a:rPr lang="en-GB" sz="2400" b="1" dirty="0">
                <a:solidFill>
                  <a:schemeClr val="bg1"/>
                </a:solidFill>
                <a:latin typeface="Trebuchet MS" panose="020B0603020202020204" pitchFamily="34" charset="0"/>
              </a:rPr>
              <a:t>31 million girls of primary school age are not enrolled in school at all.</a:t>
            </a:r>
          </a:p>
          <a:p>
            <a:pPr marL="342900" indent="-342900">
              <a:buFont typeface="Arial" panose="020B0604020202020204" pitchFamily="34" charset="0"/>
              <a:buChar char="•"/>
            </a:pPr>
            <a:r>
              <a:rPr lang="en-GB" sz="2400" b="1" dirty="0">
                <a:solidFill>
                  <a:schemeClr val="bg1"/>
                </a:solidFill>
                <a:latin typeface="Trebuchet MS" panose="020B0603020202020204" pitchFamily="34" charset="0"/>
              </a:rPr>
              <a:t>In secondary education, there are 84 girls in school for every 100 boys.</a:t>
            </a:r>
          </a:p>
        </p:txBody>
      </p:sp>
      <p:sp>
        <p:nvSpPr>
          <p:cNvPr id="9" name="TextBox 8"/>
          <p:cNvSpPr txBox="1"/>
          <p:nvPr/>
        </p:nvSpPr>
        <p:spPr>
          <a:xfrm>
            <a:off x="0" y="2634378"/>
            <a:ext cx="8470924" cy="954107"/>
          </a:xfrm>
          <a:prstGeom prst="rect">
            <a:avLst/>
          </a:prstGeom>
          <a:noFill/>
        </p:spPr>
        <p:txBody>
          <a:bodyPr wrap="square" rtlCol="0">
            <a:spAutoFit/>
          </a:bodyPr>
          <a:lstStyle/>
          <a:p>
            <a:r>
              <a:rPr lang="en-GB" sz="2800" b="1" dirty="0">
                <a:solidFill>
                  <a:schemeClr val="bg1"/>
                </a:solidFill>
                <a:latin typeface="Trebuchet MS" panose="020B0603020202020204" pitchFamily="34" charset="0"/>
              </a:rPr>
              <a:t>Once a girl is born, she will be lucky to receive an education</a:t>
            </a:r>
          </a:p>
        </p:txBody>
      </p:sp>
      <p:pic>
        <p:nvPicPr>
          <p:cNvPr id="2056" name="Picture 8" descr="http://graphics8.nytimes.com/images/2007/11/12/giving/12girls600.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69006" y="2877"/>
            <a:ext cx="5174994" cy="25874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3681" y="116053"/>
            <a:ext cx="1278686" cy="1152707"/>
          </a:xfrm>
          <a:prstGeom prst="rect">
            <a:avLst/>
          </a:prstGeom>
        </p:spPr>
      </p:pic>
    </p:spTree>
    <p:extLst>
      <p:ext uri="{BB962C8B-B14F-4D97-AF65-F5344CB8AC3E}">
        <p14:creationId xmlns:p14="http://schemas.microsoft.com/office/powerpoint/2010/main" val="5379362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20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20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371600" y="4005064"/>
            <a:ext cx="7772400" cy="2308324"/>
          </a:xfrm>
          <a:prstGeom prst="rect">
            <a:avLst/>
          </a:prstGeom>
          <a:noFill/>
        </p:spPr>
        <p:txBody>
          <a:bodyPr wrap="square" rtlCol="0">
            <a:spAutoFit/>
          </a:bodyPr>
          <a:lstStyle/>
          <a:p>
            <a:pPr marL="342900" indent="-342900">
              <a:buFont typeface="Arial" panose="020B0604020202020204" pitchFamily="34" charset="0"/>
              <a:buChar char="•"/>
            </a:pPr>
            <a:r>
              <a:rPr lang="en-GB" sz="2400" b="1" dirty="0">
                <a:solidFill>
                  <a:schemeClr val="bg1"/>
                </a:solidFill>
                <a:latin typeface="Trebuchet MS" panose="020B0603020202020204" pitchFamily="34" charset="0"/>
              </a:rPr>
              <a:t>Every day, 39,000 girls are forced into early marriage. That’s 27 girls a minute.</a:t>
            </a:r>
          </a:p>
          <a:p>
            <a:pPr marL="342900" indent="-342900">
              <a:buFont typeface="Arial" panose="020B0604020202020204" pitchFamily="34" charset="0"/>
              <a:buChar char="•"/>
            </a:pPr>
            <a:r>
              <a:rPr lang="en-GB" sz="2400" b="1" dirty="0">
                <a:solidFill>
                  <a:schemeClr val="bg1"/>
                </a:solidFill>
                <a:latin typeface="Trebuchet MS" panose="020B0603020202020204" pitchFamily="34" charset="0"/>
              </a:rPr>
              <a:t>Around 14 million girls, some as young as eight years old, were married in 2014.</a:t>
            </a:r>
          </a:p>
          <a:p>
            <a:pPr marL="342900" indent="-342900">
              <a:buFont typeface="Arial" panose="020B0604020202020204" pitchFamily="34" charset="0"/>
              <a:buChar char="•"/>
            </a:pPr>
            <a:r>
              <a:rPr lang="en-GB" sz="2400" b="1" dirty="0">
                <a:solidFill>
                  <a:schemeClr val="bg1"/>
                </a:solidFill>
                <a:latin typeface="Trebuchet MS" panose="020B0603020202020204" pitchFamily="34" charset="0"/>
              </a:rPr>
              <a:t>Once married, they are expected to drop out of school and start raising children.</a:t>
            </a:r>
          </a:p>
        </p:txBody>
      </p:sp>
      <p:sp>
        <p:nvSpPr>
          <p:cNvPr id="9" name="TextBox 8"/>
          <p:cNvSpPr txBox="1"/>
          <p:nvPr/>
        </p:nvSpPr>
        <p:spPr>
          <a:xfrm>
            <a:off x="2307" y="2959047"/>
            <a:ext cx="8470924" cy="954107"/>
          </a:xfrm>
          <a:prstGeom prst="rect">
            <a:avLst/>
          </a:prstGeom>
          <a:noFill/>
        </p:spPr>
        <p:txBody>
          <a:bodyPr wrap="square" rtlCol="0">
            <a:spAutoFit/>
          </a:bodyPr>
          <a:lstStyle/>
          <a:p>
            <a:r>
              <a:rPr lang="en-GB" sz="2800" b="1" dirty="0">
                <a:solidFill>
                  <a:schemeClr val="bg1"/>
                </a:solidFill>
                <a:latin typeface="Trebuchet MS" panose="020B0603020202020204" pitchFamily="34" charset="0"/>
              </a:rPr>
              <a:t>Once she becomes a teenager, she will be lucky to avoid being married…</a:t>
            </a:r>
          </a:p>
        </p:txBody>
      </p:sp>
      <p:pic>
        <p:nvPicPr>
          <p:cNvPr id="1026" name="Picture 2" descr="http://msnbcmedia.msn.com/j/MSNBC/Components/Photo/_new/pb-121010-child-brides-01.photoblog900.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331160" y="0"/>
            <a:ext cx="4812840" cy="28671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3681" y="116053"/>
            <a:ext cx="1278686" cy="1152707"/>
          </a:xfrm>
          <a:prstGeom prst="rect">
            <a:avLst/>
          </a:prstGeom>
        </p:spPr>
      </p:pic>
    </p:spTree>
    <p:extLst>
      <p:ext uri="{BB962C8B-B14F-4D97-AF65-F5344CB8AC3E}">
        <p14:creationId xmlns:p14="http://schemas.microsoft.com/office/powerpoint/2010/main" val="34977816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20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20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p:cNvSpPr txBox="1"/>
          <p:nvPr/>
        </p:nvSpPr>
        <p:spPr>
          <a:xfrm>
            <a:off x="1691680" y="108681"/>
            <a:ext cx="6853559" cy="954107"/>
          </a:xfrm>
          <a:prstGeom prst="rect">
            <a:avLst/>
          </a:prstGeom>
          <a:noFill/>
        </p:spPr>
        <p:txBody>
          <a:bodyPr wrap="square" rtlCol="0">
            <a:spAutoFit/>
          </a:bodyPr>
          <a:lstStyle/>
          <a:p>
            <a:r>
              <a:rPr lang="en-GB" sz="2800" b="1" dirty="0">
                <a:solidFill>
                  <a:schemeClr val="bg1"/>
                </a:solidFill>
                <a:latin typeface="Trebuchet MS" panose="020B0603020202020204" pitchFamily="34" charset="0"/>
              </a:rPr>
              <a:t>Once she becomes a teenager, she will be lucky to avoid being married…</a:t>
            </a:r>
          </a:p>
        </p:txBody>
      </p:sp>
      <p:pic>
        <p:nvPicPr>
          <p:cNvPr id="2" name="Child marriage   Child protection from violence exploitation and abuse   UNICE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52823" y="1628800"/>
            <a:ext cx="6792416" cy="3820734"/>
          </a:xfrm>
          <a:prstGeom prst="rect">
            <a:avLst/>
          </a:prstGeom>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3681" y="116053"/>
            <a:ext cx="1278686" cy="1152707"/>
          </a:xfrm>
          <a:prstGeom prst="rect">
            <a:avLst/>
          </a:prstGeom>
        </p:spPr>
      </p:pic>
    </p:spTree>
    <p:extLst>
      <p:ext uri="{BB962C8B-B14F-4D97-AF65-F5344CB8AC3E}">
        <p14:creationId xmlns:p14="http://schemas.microsoft.com/office/powerpoint/2010/main" val="42884492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fill="hold" display="0">
                  <p:stCondLst>
                    <p:cond delay="indefinite"/>
                  </p:stCondLst>
                </p:cTn>
                <p:tgtEl>
                  <p:spTgt spid="2"/>
                </p:tgtEl>
              </p:cMediaNode>
            </p:video>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371600" y="3235082"/>
            <a:ext cx="7772400" cy="2677656"/>
          </a:xfrm>
          <a:prstGeom prst="rect">
            <a:avLst/>
          </a:prstGeom>
          <a:noFill/>
        </p:spPr>
        <p:txBody>
          <a:bodyPr wrap="square" rtlCol="0">
            <a:spAutoFit/>
          </a:bodyPr>
          <a:lstStyle/>
          <a:p>
            <a:pPr marL="342900" indent="-342900">
              <a:buFont typeface="Arial" panose="020B0604020202020204" pitchFamily="34" charset="0"/>
              <a:buChar char="•"/>
            </a:pPr>
            <a:r>
              <a:rPr lang="en-GB" sz="2400" b="1" dirty="0">
                <a:solidFill>
                  <a:schemeClr val="bg1"/>
                </a:solidFill>
                <a:latin typeface="Trebuchet MS" panose="020B0603020202020204" pitchFamily="34" charset="0"/>
              </a:rPr>
              <a:t>Every 10 minutes an adolescent girl dies as a result of violence. Violence is the second leading cause of death amongst teenage girls.</a:t>
            </a:r>
          </a:p>
          <a:p>
            <a:pPr marL="342900" indent="-342900">
              <a:buFont typeface="Arial" panose="020B0604020202020204" pitchFamily="34" charset="0"/>
              <a:buChar char="•"/>
            </a:pPr>
            <a:r>
              <a:rPr lang="en-GB" sz="2400" b="1" dirty="0">
                <a:solidFill>
                  <a:schemeClr val="bg1"/>
                </a:solidFill>
                <a:latin typeface="Trebuchet MS" panose="020B0603020202020204" pitchFamily="34" charset="0"/>
              </a:rPr>
              <a:t>1 in 10 adolescent girls have experienced serious sexual violence. In some individual countries, the figure is much higher than this. For example, in DRC, 70% of girls have been sexually assaulted.</a:t>
            </a:r>
          </a:p>
        </p:txBody>
      </p:sp>
      <p:sp>
        <p:nvSpPr>
          <p:cNvPr id="9" name="TextBox 8"/>
          <p:cNvSpPr txBox="1"/>
          <p:nvPr/>
        </p:nvSpPr>
        <p:spPr>
          <a:xfrm>
            <a:off x="0" y="2256394"/>
            <a:ext cx="8470924" cy="954107"/>
          </a:xfrm>
          <a:prstGeom prst="rect">
            <a:avLst/>
          </a:prstGeom>
          <a:noFill/>
        </p:spPr>
        <p:txBody>
          <a:bodyPr wrap="square" rtlCol="0">
            <a:spAutoFit/>
          </a:bodyPr>
          <a:lstStyle/>
          <a:p>
            <a:r>
              <a:rPr lang="en-GB" sz="2800" b="1" dirty="0">
                <a:solidFill>
                  <a:schemeClr val="bg1"/>
                </a:solidFill>
                <a:latin typeface="Trebuchet MS" panose="020B0603020202020204" pitchFamily="34" charset="0"/>
              </a:rPr>
              <a:t>Once she becomes a teenager, she will be lucky to avoid the threat of violence…</a:t>
            </a:r>
          </a:p>
        </p:txBody>
      </p:sp>
      <p:pic>
        <p:nvPicPr>
          <p:cNvPr id="2052" name="Picture 4" descr="http://www.dw.de/image/0,,18088385_303,00.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083148" y="28600"/>
            <a:ext cx="5060852" cy="21862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3681" y="116053"/>
            <a:ext cx="1278686" cy="1152707"/>
          </a:xfrm>
          <a:prstGeom prst="rect">
            <a:avLst/>
          </a:prstGeom>
        </p:spPr>
      </p:pic>
    </p:spTree>
    <p:extLst>
      <p:ext uri="{BB962C8B-B14F-4D97-AF65-F5344CB8AC3E}">
        <p14:creationId xmlns:p14="http://schemas.microsoft.com/office/powerpoint/2010/main" val="30953562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20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512" y="46881"/>
            <a:ext cx="1107840" cy="946528"/>
          </a:xfrm>
          <a:prstGeom prst="rect">
            <a:avLst/>
          </a:prstGeom>
        </p:spPr>
      </p:pic>
      <p:pic>
        <p:nvPicPr>
          <p:cNvPr id="8194" name="Picture 2" descr="http://theday.co.uk/images/stories/2012/2012-03/2012-03-08_women.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63688" y="764704"/>
            <a:ext cx="6912768"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7666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descr="http://www.thevagabondheart.com/wp-content/uploads/2013/10/UN-women-gender-inequality-ad-campaign-5.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90875" y="0"/>
            <a:ext cx="5953125" cy="39814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71600" y="3724256"/>
            <a:ext cx="7772400" cy="3046988"/>
          </a:xfrm>
          <a:prstGeom prst="rect">
            <a:avLst/>
          </a:prstGeom>
          <a:noFill/>
        </p:spPr>
        <p:txBody>
          <a:bodyPr wrap="square" rtlCol="0">
            <a:spAutoFit/>
          </a:bodyPr>
          <a:lstStyle/>
          <a:p>
            <a:pPr marL="342900" indent="-342900">
              <a:buFont typeface="Arial" panose="020B0604020202020204" pitchFamily="34" charset="0"/>
              <a:buChar char="•"/>
            </a:pPr>
            <a:r>
              <a:rPr lang="en-GB" sz="2400" b="1" dirty="0">
                <a:solidFill>
                  <a:schemeClr val="bg1"/>
                </a:solidFill>
                <a:latin typeface="Trebuchet MS" panose="020B0603020202020204" pitchFamily="34" charset="0"/>
              </a:rPr>
              <a:t>Sexism produces attitudes which assume that women are just housewives &amp; mothers</a:t>
            </a:r>
          </a:p>
          <a:p>
            <a:pPr marL="342900" indent="-342900">
              <a:buFont typeface="Arial" panose="020B0604020202020204" pitchFamily="34" charset="0"/>
              <a:buChar char="•"/>
            </a:pPr>
            <a:r>
              <a:rPr lang="en-GB" sz="2400" b="1" dirty="0">
                <a:solidFill>
                  <a:schemeClr val="bg1"/>
                </a:solidFill>
                <a:latin typeface="Trebuchet MS" panose="020B0603020202020204" pitchFamily="34" charset="0"/>
              </a:rPr>
              <a:t>It produces men who believe the female body is theirs to do with as they please</a:t>
            </a:r>
          </a:p>
          <a:p>
            <a:pPr marL="342900" indent="-342900">
              <a:buFont typeface="Arial" panose="020B0604020202020204" pitchFamily="34" charset="0"/>
              <a:buChar char="•"/>
            </a:pPr>
            <a:r>
              <a:rPr lang="en-GB" sz="2400" b="1" dirty="0">
                <a:solidFill>
                  <a:schemeClr val="bg1"/>
                </a:solidFill>
                <a:latin typeface="Trebuchet MS" panose="020B0603020202020204" pitchFamily="34" charset="0"/>
              </a:rPr>
              <a:t>It produces children who (if they are lucky enough to be born at all) will grow up knowing their ambitions will be limited, their safety threatened, their voice ignored, simply because they are girls.</a:t>
            </a:r>
          </a:p>
        </p:txBody>
      </p:sp>
      <p:sp>
        <p:nvSpPr>
          <p:cNvPr id="9" name="TextBox 8"/>
          <p:cNvSpPr txBox="1"/>
          <p:nvPr/>
        </p:nvSpPr>
        <p:spPr>
          <a:xfrm>
            <a:off x="0" y="2256394"/>
            <a:ext cx="8470924" cy="523220"/>
          </a:xfrm>
          <a:prstGeom prst="rect">
            <a:avLst/>
          </a:prstGeom>
          <a:noFill/>
        </p:spPr>
        <p:txBody>
          <a:bodyPr wrap="square" rtlCol="0">
            <a:spAutoFit/>
          </a:bodyPr>
          <a:lstStyle/>
          <a:p>
            <a:r>
              <a:rPr lang="en-GB" sz="2800" b="1" dirty="0">
                <a:solidFill>
                  <a:schemeClr val="bg1"/>
                </a:solidFill>
                <a:latin typeface="Trebuchet MS" panose="020B0603020202020204" pitchFamily="34" charset="0"/>
              </a:rPr>
              <a:t>The reason for these injustices is sexism</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3681" y="116053"/>
            <a:ext cx="1278686" cy="1152707"/>
          </a:xfrm>
          <a:prstGeom prst="rect">
            <a:avLst/>
          </a:prstGeom>
        </p:spPr>
      </p:pic>
    </p:spTree>
    <p:extLst>
      <p:ext uri="{BB962C8B-B14F-4D97-AF65-F5344CB8AC3E}">
        <p14:creationId xmlns:p14="http://schemas.microsoft.com/office/powerpoint/2010/main" val="18112785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20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20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1547664" y="188640"/>
            <a:ext cx="7416824" cy="523220"/>
          </a:xfrm>
          <a:prstGeom prst="rect">
            <a:avLst/>
          </a:prstGeom>
          <a:noFill/>
        </p:spPr>
        <p:txBody>
          <a:bodyPr wrap="square" rtlCol="0">
            <a:spAutoFit/>
          </a:bodyPr>
          <a:lstStyle/>
          <a:p>
            <a:r>
              <a:rPr lang="en-GB" sz="2800" b="1" dirty="0">
                <a:solidFill>
                  <a:schemeClr val="bg1"/>
                </a:solidFill>
                <a:latin typeface="Trebuchet MS" panose="020B0603020202020204" pitchFamily="34" charset="0"/>
              </a:rPr>
              <a:t>If all girls went to school…</a:t>
            </a:r>
          </a:p>
        </p:txBody>
      </p:sp>
      <p:sp>
        <p:nvSpPr>
          <p:cNvPr id="6" name="Rectangle 5"/>
          <p:cNvSpPr/>
          <p:nvPr/>
        </p:nvSpPr>
        <p:spPr>
          <a:xfrm>
            <a:off x="1925960" y="836712"/>
            <a:ext cx="7038528" cy="5634876"/>
          </a:xfrm>
          <a:prstGeom prst="rect">
            <a:avLst/>
          </a:prstGeom>
        </p:spPr>
        <p:txBody>
          <a:bodyPr wrap="square">
            <a:spAutoFit/>
          </a:bodyPr>
          <a:lstStyle/>
          <a:p>
            <a:pPr>
              <a:spcBef>
                <a:spcPts val="3060"/>
              </a:spcBef>
              <a:spcAft>
                <a:spcPts val="0"/>
              </a:spcAft>
            </a:pPr>
            <a:r>
              <a:rPr lang="en-GB" b="1" dirty="0">
                <a:solidFill>
                  <a:schemeClr val="bg1"/>
                </a:solidFill>
                <a:latin typeface="Trebuchet MS" panose="020B0603020202020204" pitchFamily="34" charset="0"/>
                <a:ea typeface="Gill Sans MT" panose="020B0502020104020203" pitchFamily="34" charset="0"/>
                <a:cs typeface="Calibri" panose="020F0502020204030204" pitchFamily="34" charset="0"/>
              </a:rPr>
              <a:t>Educated women are less likely to die in childbirth:</a:t>
            </a:r>
            <a:endParaRPr lang="en-GB" b="1" dirty="0">
              <a:solidFill>
                <a:schemeClr val="bg1"/>
              </a:solidFill>
              <a:latin typeface="Trebuchet MS" panose="020B0603020202020204" pitchFamily="34" charset="0"/>
              <a:ea typeface="Gill Sans MT" panose="020B0502020104020203" pitchFamily="34" charset="0"/>
              <a:cs typeface="Times New Roman" panose="02020603050405020304" pitchFamily="18" charset="0"/>
            </a:endParaRPr>
          </a:p>
          <a:p>
            <a:pPr marL="285750" indent="-285750">
              <a:spcBef>
                <a:spcPts val="240"/>
              </a:spcBef>
              <a:spcAft>
                <a:spcPts val="0"/>
              </a:spcAft>
              <a:buFont typeface="Arial" panose="020B0604020202020204" pitchFamily="34" charset="0"/>
              <a:buChar char="•"/>
            </a:pPr>
            <a:r>
              <a:rPr lang="en-GB" kern="1100" dirty="0">
                <a:solidFill>
                  <a:schemeClr val="bg1"/>
                </a:solidFill>
                <a:latin typeface="Trebuchet MS" panose="020B0603020202020204" pitchFamily="34" charset="0"/>
                <a:ea typeface="Gill Sans MT" panose="020B0502020104020203" pitchFamily="34" charset="0"/>
                <a:cs typeface="Calibri" panose="020F0502020204030204" pitchFamily="34" charset="0"/>
              </a:rPr>
              <a:t>If all mothers completed primary education, maternal deaths would be reduced by two-thirds, saving 98,000 lives</a:t>
            </a:r>
            <a:endParaRPr lang="en-GB" dirty="0">
              <a:solidFill>
                <a:schemeClr val="bg1"/>
              </a:solidFill>
              <a:latin typeface="Trebuchet MS" panose="020B0603020202020204" pitchFamily="34" charset="0"/>
              <a:ea typeface="Gill Sans MT" panose="020B0502020104020203" pitchFamily="34" charset="0"/>
              <a:cs typeface="Times New Roman" panose="02020603050405020304" pitchFamily="18" charset="0"/>
            </a:endParaRPr>
          </a:p>
          <a:p>
            <a:pPr>
              <a:spcBef>
                <a:spcPts val="1585"/>
              </a:spcBef>
              <a:spcAft>
                <a:spcPts val="0"/>
              </a:spcAft>
            </a:pPr>
            <a:r>
              <a:rPr lang="en-GB" b="1" kern="1100" dirty="0">
                <a:solidFill>
                  <a:schemeClr val="bg1"/>
                </a:solidFill>
                <a:latin typeface="Trebuchet MS" panose="020B0603020202020204" pitchFamily="34" charset="0"/>
                <a:ea typeface="Gill Sans MT" panose="020B0502020104020203" pitchFamily="34" charset="0"/>
                <a:cs typeface="Calibri" panose="020F0502020204030204" pitchFamily="34" charset="0"/>
              </a:rPr>
              <a:t>Educating girls can save millions of lives:</a:t>
            </a:r>
            <a:endParaRPr lang="en-GB" b="1" dirty="0">
              <a:solidFill>
                <a:schemeClr val="bg1"/>
              </a:solidFill>
              <a:latin typeface="Trebuchet MS" panose="020B0603020202020204" pitchFamily="34" charset="0"/>
              <a:ea typeface="Gill Sans MT" panose="020B0502020104020203" pitchFamily="34" charset="0"/>
              <a:cs typeface="Times New Roman" panose="02020603050405020304" pitchFamily="18" charset="0"/>
            </a:endParaRPr>
          </a:p>
          <a:p>
            <a:pPr marL="285750" indent="-285750">
              <a:spcBef>
                <a:spcPts val="240"/>
              </a:spcBef>
              <a:spcAft>
                <a:spcPts val="0"/>
              </a:spcAft>
              <a:buFont typeface="Arial" panose="020B0604020202020204" pitchFamily="34" charset="0"/>
              <a:buChar char="•"/>
            </a:pPr>
            <a:r>
              <a:rPr lang="en-GB" kern="1100" dirty="0">
                <a:solidFill>
                  <a:schemeClr val="bg1"/>
                </a:solidFill>
                <a:latin typeface="Trebuchet MS" panose="020B0603020202020204" pitchFamily="34" charset="0"/>
                <a:ea typeface="Gill Sans MT" panose="020B0502020104020203" pitchFamily="34" charset="0"/>
                <a:cs typeface="Calibri" panose="020F0502020204030204" pitchFamily="34" charset="0"/>
              </a:rPr>
              <a:t>If all women had a primary education, there would be 15% fewer child deaths</a:t>
            </a:r>
            <a:r>
              <a:rPr lang="en-GB" kern="1600" dirty="0">
                <a:solidFill>
                  <a:schemeClr val="bg1"/>
                </a:solidFill>
                <a:latin typeface="Trebuchet MS" panose="020B0603020202020204" pitchFamily="34" charset="0"/>
                <a:ea typeface="Gill Sans MT" panose="020B0502020104020203" pitchFamily="34" charset="0"/>
                <a:cs typeface="Calibri" panose="020F0502020204030204" pitchFamily="34" charset="0"/>
              </a:rPr>
              <a:t>. If they had a </a:t>
            </a:r>
            <a:r>
              <a:rPr lang="en-GB" kern="1100" dirty="0">
                <a:solidFill>
                  <a:schemeClr val="bg1"/>
                </a:solidFill>
                <a:latin typeface="Trebuchet MS" panose="020B0603020202020204" pitchFamily="34" charset="0"/>
                <a:ea typeface="Gill Sans MT" panose="020B0502020104020203" pitchFamily="34" charset="0"/>
                <a:cs typeface="Calibri" panose="020F0502020204030204" pitchFamily="34" charset="0"/>
              </a:rPr>
              <a:t>secondary education, child deaths would be cut in half, saving 3 million lives.</a:t>
            </a:r>
            <a:endParaRPr lang="en-GB" dirty="0">
              <a:solidFill>
                <a:schemeClr val="bg1"/>
              </a:solidFill>
              <a:latin typeface="Trebuchet MS" panose="020B0603020202020204" pitchFamily="34" charset="0"/>
              <a:ea typeface="Gill Sans MT" panose="020B0502020104020203" pitchFamily="34" charset="0"/>
              <a:cs typeface="Times New Roman" panose="02020603050405020304" pitchFamily="18" charset="0"/>
            </a:endParaRPr>
          </a:p>
          <a:p>
            <a:pPr>
              <a:spcBef>
                <a:spcPts val="1585"/>
              </a:spcBef>
              <a:spcAft>
                <a:spcPts val="0"/>
              </a:spcAft>
            </a:pPr>
            <a:r>
              <a:rPr lang="en-GB" b="1" kern="1600" dirty="0">
                <a:solidFill>
                  <a:schemeClr val="bg1"/>
                </a:solidFill>
                <a:latin typeface="Trebuchet MS" panose="020B0603020202020204" pitchFamily="34" charset="0"/>
                <a:ea typeface="Gill Sans MT" panose="020B0502020104020203" pitchFamily="34" charset="0"/>
                <a:cs typeface="Calibri" panose="020F0502020204030204" pitchFamily="34" charset="0"/>
              </a:rPr>
              <a:t>Girls </a:t>
            </a:r>
            <a:r>
              <a:rPr lang="en-GB" b="1" kern="1100" dirty="0">
                <a:solidFill>
                  <a:schemeClr val="bg1"/>
                </a:solidFill>
                <a:latin typeface="Trebuchet MS" panose="020B0603020202020204" pitchFamily="34" charset="0"/>
                <a:ea typeface="Gill Sans MT" panose="020B0502020104020203" pitchFamily="34" charset="0"/>
                <a:cs typeface="Calibri" panose="020F0502020204030204" pitchFamily="34" charset="0"/>
              </a:rPr>
              <a:t>with higher levels of education are less likely to have children at an early age</a:t>
            </a:r>
            <a:endParaRPr lang="en-GB" b="1" dirty="0">
              <a:solidFill>
                <a:schemeClr val="bg1"/>
              </a:solidFill>
              <a:latin typeface="Trebuchet MS" panose="020B0603020202020204" pitchFamily="34" charset="0"/>
              <a:ea typeface="Gill Sans MT" panose="020B0502020104020203" pitchFamily="34" charset="0"/>
              <a:cs typeface="Times New Roman" panose="02020603050405020304" pitchFamily="18" charset="0"/>
            </a:endParaRPr>
          </a:p>
          <a:p>
            <a:pPr marL="285750" indent="-285750">
              <a:spcBef>
                <a:spcPts val="240"/>
              </a:spcBef>
              <a:spcAft>
                <a:spcPts val="0"/>
              </a:spcAft>
              <a:buFont typeface="Arial" panose="020B0604020202020204" pitchFamily="34" charset="0"/>
              <a:buChar char="•"/>
            </a:pPr>
            <a:r>
              <a:rPr lang="en-GB" kern="1100" dirty="0">
                <a:solidFill>
                  <a:schemeClr val="bg1"/>
                </a:solidFill>
                <a:latin typeface="Trebuchet MS" panose="020B0603020202020204" pitchFamily="34" charset="0"/>
                <a:ea typeface="Gill Sans MT" panose="020B0502020104020203" pitchFamily="34" charset="0"/>
                <a:cs typeface="Calibri" panose="020F0502020204030204" pitchFamily="34" charset="0"/>
              </a:rPr>
              <a:t>Almost 60% fewer girls would become pregnant under 17 years in sub-Saharan Africa and South and West Asia if they all had a secondary education.</a:t>
            </a:r>
            <a:endParaRPr lang="en-GB" dirty="0">
              <a:solidFill>
                <a:schemeClr val="bg1"/>
              </a:solidFill>
              <a:latin typeface="Trebuchet MS" panose="020B0603020202020204" pitchFamily="34" charset="0"/>
              <a:ea typeface="Gill Sans MT" panose="020B0502020104020203" pitchFamily="34" charset="0"/>
              <a:cs typeface="Times New Roman" panose="02020603050405020304" pitchFamily="18" charset="0"/>
            </a:endParaRPr>
          </a:p>
          <a:p>
            <a:pPr>
              <a:spcBef>
                <a:spcPts val="2495"/>
              </a:spcBef>
              <a:spcAft>
                <a:spcPts val="0"/>
              </a:spcAft>
            </a:pPr>
            <a:r>
              <a:rPr lang="en-GB" b="1" kern="1100" dirty="0">
                <a:solidFill>
                  <a:schemeClr val="bg1"/>
                </a:solidFill>
                <a:latin typeface="Trebuchet MS" panose="020B0603020202020204" pitchFamily="34" charset="0"/>
                <a:ea typeface="Gill Sans MT" panose="020B0502020104020203" pitchFamily="34" charset="0"/>
                <a:cs typeface="Calibri" panose="020F0502020204030204" pitchFamily="34" charset="0"/>
              </a:rPr>
              <a:t>Girls with higher levels of education are less likely to get married at an early age</a:t>
            </a:r>
            <a:endParaRPr lang="en-GB" b="1" dirty="0">
              <a:solidFill>
                <a:schemeClr val="bg1"/>
              </a:solidFill>
              <a:latin typeface="Trebuchet MS" panose="020B0603020202020204" pitchFamily="34" charset="0"/>
              <a:ea typeface="Gill Sans MT" panose="020B0502020104020203" pitchFamily="34" charset="0"/>
              <a:cs typeface="Times New Roman" panose="02020603050405020304" pitchFamily="18" charset="0"/>
            </a:endParaRPr>
          </a:p>
          <a:p>
            <a:pPr marL="285750" indent="-285750">
              <a:spcBef>
                <a:spcPts val="240"/>
              </a:spcBef>
              <a:spcAft>
                <a:spcPts val="0"/>
              </a:spcAft>
              <a:buFont typeface="Arial" panose="020B0604020202020204" pitchFamily="34" charset="0"/>
              <a:buChar char="•"/>
            </a:pPr>
            <a:r>
              <a:rPr lang="en-GB" kern="1100" dirty="0">
                <a:solidFill>
                  <a:schemeClr val="bg1"/>
                </a:solidFill>
                <a:latin typeface="Trebuchet MS" panose="020B0603020202020204" pitchFamily="34" charset="0"/>
                <a:ea typeface="Gill Sans MT" panose="020B0502020104020203" pitchFamily="34" charset="0"/>
                <a:cs typeface="Calibri" panose="020F0502020204030204" pitchFamily="34" charset="0"/>
              </a:rPr>
              <a:t>If all girls had a primary education, there would be 14% fewer child marriages If all girls had a secondary education, there would be two-thirds fewer child marriages</a:t>
            </a:r>
            <a:endParaRPr lang="en-GB" dirty="0">
              <a:solidFill>
                <a:schemeClr val="bg1"/>
              </a:solidFill>
              <a:latin typeface="Trebuchet MS" panose="020B0603020202020204" pitchFamily="34" charset="0"/>
              <a:ea typeface="Gill Sans MT" panose="020B0502020104020203" pitchFamily="34" charset="0"/>
              <a:cs typeface="Times New Roman" panose="02020603050405020304" pitchFamily="18" charset="0"/>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3681" y="116053"/>
            <a:ext cx="1278686" cy="1152707"/>
          </a:xfrm>
          <a:prstGeom prst="rect">
            <a:avLst/>
          </a:prstGeom>
        </p:spPr>
      </p:pic>
    </p:spTree>
    <p:extLst>
      <p:ext uri="{BB962C8B-B14F-4D97-AF65-F5344CB8AC3E}">
        <p14:creationId xmlns:p14="http://schemas.microsoft.com/office/powerpoint/2010/main" val="164398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7664" y="188640"/>
            <a:ext cx="4968552" cy="1296144"/>
          </a:xfrm>
          <a:noFill/>
        </p:spPr>
        <p:txBody>
          <a:bodyPr rtlCol="0">
            <a:noAutofit/>
          </a:bodyPr>
          <a:lstStyle/>
          <a:p>
            <a:pPr algn="l" fontAlgn="auto">
              <a:lnSpc>
                <a:spcPct val="75000"/>
              </a:lnSpc>
              <a:spcAft>
                <a:spcPts val="0"/>
              </a:spcAft>
              <a:defRPr/>
            </a:pPr>
            <a:r>
              <a:rPr lang="en-GB" sz="4800" dirty="0"/>
              <a:t>Model United Nations</a:t>
            </a:r>
            <a:endParaRPr lang="en-GB" sz="5400" dirty="0">
              <a:solidFill>
                <a:schemeClr val="bg1"/>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691680" y="1340768"/>
            <a:ext cx="4824536" cy="216024"/>
          </a:xfrm>
        </p:spPr>
        <p:txBody>
          <a:bodyPr anchor="ctr" anchorCtr="0">
            <a:noAutofit/>
          </a:bodyPr>
          <a:lstStyle/>
          <a:p>
            <a:pPr algn="r" fontAlgn="auto">
              <a:spcAft>
                <a:spcPts val="0"/>
              </a:spcAft>
              <a:buFont typeface="Arial" pitchFamily="34" charset="0"/>
              <a:buNone/>
              <a:defRPr/>
            </a:pPr>
            <a:r>
              <a:rPr lang="en-GB" sz="1100" spc="300" dirty="0">
                <a:ln w="3175">
                  <a:solidFill>
                    <a:schemeClr val="tx1"/>
                  </a:solidFill>
                </a:ln>
                <a:solidFill>
                  <a:schemeClr val="bg1"/>
                </a:solidFill>
                <a:effectLst>
                  <a:outerShdw blurRad="38100" dist="38100" dir="2700000" algn="tl">
                    <a:srgbClr val="000000">
                      <a:alpha val="43137"/>
                    </a:srgbClr>
                  </a:outerShdw>
                </a:effectLst>
              </a:rPr>
              <a:t>an introduction for students</a:t>
            </a:r>
          </a:p>
        </p:txBody>
      </p:sp>
      <p:sp>
        <p:nvSpPr>
          <p:cNvPr id="4" name="TextBox 3"/>
          <p:cNvSpPr txBox="1"/>
          <p:nvPr/>
        </p:nvSpPr>
        <p:spPr>
          <a:xfrm>
            <a:off x="1979712" y="1772816"/>
            <a:ext cx="6624736" cy="3431709"/>
          </a:xfrm>
          <a:prstGeom prst="rect">
            <a:avLst/>
          </a:prstGeom>
          <a:noFill/>
        </p:spPr>
        <p:txBody>
          <a:bodyPr wrap="square" rtlCol="0">
            <a:spAutoFit/>
          </a:bodyPr>
          <a:lstStyle/>
          <a:p>
            <a:pPr fontAlgn="base">
              <a:spcBef>
                <a:spcPts val="600"/>
              </a:spcBef>
              <a:spcAft>
                <a:spcPct val="0"/>
              </a:spcAft>
            </a:pPr>
            <a:r>
              <a:rPr lang="en-GB" sz="2400" b="1" dirty="0">
                <a:solidFill>
                  <a:prstClr val="white"/>
                </a:solidFill>
                <a:latin typeface="Trebuchet MS" panose="020B0603020202020204" pitchFamily="34" charset="0"/>
                <a:ea typeface="Verdana" pitchFamily="34" charset="0"/>
                <a:cs typeface="Verdana" pitchFamily="34" charset="0"/>
              </a:rPr>
              <a:t>Part 1: The Basics</a:t>
            </a:r>
          </a:p>
          <a:p>
            <a:pPr fontAlgn="base">
              <a:spcBef>
                <a:spcPts val="600"/>
              </a:spcBef>
              <a:spcAft>
                <a:spcPct val="0"/>
              </a:spcAft>
              <a:tabLst>
                <a:tab pos="4038600" algn="l"/>
              </a:tabLst>
            </a:pPr>
            <a:r>
              <a:rPr lang="en-GB" sz="2400" b="1" dirty="0">
                <a:solidFill>
                  <a:srgbClr val="75FF75"/>
                </a:solidFill>
                <a:latin typeface="Trebuchet MS" panose="020B0603020202020204" pitchFamily="34" charset="0"/>
                <a:ea typeface="Verdana" pitchFamily="34" charset="0"/>
                <a:cs typeface="Verdana" pitchFamily="34" charset="0"/>
              </a:rPr>
              <a:t>What is the UN?</a:t>
            </a:r>
          </a:p>
          <a:p>
            <a:pPr lvl="2" defTabSz="447675" fontAlgn="base">
              <a:lnSpc>
                <a:spcPct val="150000"/>
              </a:lnSpc>
              <a:spcBef>
                <a:spcPts val="600"/>
              </a:spcBef>
              <a:spcAft>
                <a:spcPct val="0"/>
              </a:spcAft>
              <a:buFont typeface="Arial" pitchFamily="34" charset="0"/>
              <a:buChar char="•"/>
              <a:tabLst>
                <a:tab pos="1076325" algn="l"/>
              </a:tabLst>
            </a:pPr>
            <a:r>
              <a:rPr lang="en-GB" sz="2400" b="1" dirty="0">
                <a:solidFill>
                  <a:prstClr val="white"/>
                </a:solidFill>
                <a:latin typeface="Trebuchet MS" panose="020B0603020202020204" pitchFamily="34" charset="0"/>
                <a:ea typeface="Verdana" pitchFamily="34" charset="0"/>
                <a:cs typeface="Verdana" pitchFamily="34" charset="0"/>
              </a:rPr>
              <a:t>	What is the General Assembly?</a:t>
            </a:r>
          </a:p>
          <a:p>
            <a:pPr lvl="2" defTabSz="447675" fontAlgn="base">
              <a:lnSpc>
                <a:spcPct val="150000"/>
              </a:lnSpc>
              <a:spcBef>
                <a:spcPts val="600"/>
              </a:spcBef>
              <a:spcAft>
                <a:spcPct val="0"/>
              </a:spcAft>
              <a:buFont typeface="Arial" pitchFamily="34" charset="0"/>
              <a:buChar char="•"/>
              <a:tabLst>
                <a:tab pos="1076325" algn="l"/>
              </a:tabLst>
            </a:pPr>
            <a:r>
              <a:rPr lang="en-GB" sz="2400" b="1" dirty="0">
                <a:solidFill>
                  <a:prstClr val="white"/>
                </a:solidFill>
                <a:latin typeface="Trebuchet MS" panose="020B0603020202020204" pitchFamily="34" charset="0"/>
                <a:ea typeface="Verdana" pitchFamily="34" charset="0"/>
                <a:cs typeface="Verdana" pitchFamily="34" charset="0"/>
              </a:rPr>
              <a:t>	What is the Security Council?</a:t>
            </a:r>
          </a:p>
          <a:p>
            <a:pPr lvl="2" defTabSz="447675" fontAlgn="base">
              <a:lnSpc>
                <a:spcPct val="150000"/>
              </a:lnSpc>
              <a:spcBef>
                <a:spcPts val="600"/>
              </a:spcBef>
              <a:spcAft>
                <a:spcPct val="0"/>
              </a:spcAft>
              <a:buFont typeface="Arial" pitchFamily="34" charset="0"/>
              <a:buChar char="•"/>
              <a:tabLst>
                <a:tab pos="1076325" algn="l"/>
              </a:tabLst>
            </a:pPr>
            <a:r>
              <a:rPr lang="en-GB" sz="2400" b="1" dirty="0">
                <a:solidFill>
                  <a:prstClr val="white"/>
                </a:solidFill>
                <a:latin typeface="Trebuchet MS" panose="020B0603020202020204" pitchFamily="34" charset="0"/>
                <a:ea typeface="Verdana" pitchFamily="34" charset="0"/>
                <a:cs typeface="Verdana" pitchFamily="34" charset="0"/>
              </a:rPr>
              <a:t>	What are Regional Groupings?</a:t>
            </a:r>
          </a:p>
          <a:p>
            <a:pPr lvl="2" defTabSz="447675" fontAlgn="base">
              <a:lnSpc>
                <a:spcPct val="150000"/>
              </a:lnSpc>
              <a:spcBef>
                <a:spcPts val="600"/>
              </a:spcBef>
              <a:spcAft>
                <a:spcPct val="0"/>
              </a:spcAft>
              <a:buFont typeface="Arial" pitchFamily="34" charset="0"/>
              <a:buChar char="•"/>
              <a:tabLst>
                <a:tab pos="1076325" algn="l"/>
              </a:tabLst>
            </a:pPr>
            <a:r>
              <a:rPr lang="en-GB" sz="2400" b="1" dirty="0">
                <a:solidFill>
                  <a:prstClr val="white"/>
                </a:solidFill>
                <a:latin typeface="Trebuchet MS" panose="020B0603020202020204" pitchFamily="34" charset="0"/>
                <a:ea typeface="Verdana" pitchFamily="34" charset="0"/>
                <a:cs typeface="Verdana" pitchFamily="34" charset="0"/>
              </a:rPr>
              <a:t>What are Specialist Institutions?</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681" y="116053"/>
            <a:ext cx="1278686" cy="11527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http://resources2.news.com.au/images/2013/11/18/1226762/351258-131118-nel-son-mandela.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91680" y="332656"/>
            <a:ext cx="6191250" cy="34861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987824" y="3417571"/>
            <a:ext cx="6156176" cy="3440429"/>
          </a:xfrm>
          <a:prstGeom prst="rect">
            <a:avLst/>
          </a:prstGeom>
        </p:spPr>
        <p:txBody>
          <a:bodyPr wrap="square">
            <a:spAutoFit/>
          </a:bodyPr>
          <a:lstStyle/>
          <a:p>
            <a:pPr fontAlgn="base">
              <a:spcBef>
                <a:spcPts val="500"/>
              </a:spcBef>
              <a:spcAft>
                <a:spcPts val="0"/>
              </a:spcAft>
            </a:pPr>
            <a:r>
              <a:rPr lang="en-GB" sz="2400" dirty="0">
                <a:solidFill>
                  <a:schemeClr val="bg1"/>
                </a:solidFill>
                <a:latin typeface="Thin Skinned" panose="03000600000000000000" pitchFamily="66" charset="0"/>
                <a:ea typeface="Times New Roman" panose="02020603050405020304" pitchFamily="18" charset="0"/>
                <a:cs typeface="Helvetica" panose="020B0604020202020204" pitchFamily="34" charset="0"/>
              </a:rPr>
              <a:t>“For every woman and girl violently attacked, we reduce our humanity. For every woman forced into unprotected sex because men demand this, we destroy dignity and pride. Every woman who has to sell her life for sex we condemn to a lifetime in prison. For every moment we remain silent, we conspire against our women. For every woman infected by HIV, we destroy a generation.”</a:t>
            </a:r>
            <a:endParaRPr lang="en-GB" dirty="0">
              <a:solidFill>
                <a:schemeClr val="bg1"/>
              </a:solidFill>
              <a:latin typeface="Times New Roman" panose="02020603050405020304" pitchFamily="18" charset="0"/>
              <a:ea typeface="Calibri" panose="020F0502020204030204" pitchFamily="34" charset="0"/>
            </a:endParaRPr>
          </a:p>
          <a:p>
            <a:pPr algn="r">
              <a:lnSpc>
                <a:spcPct val="107000"/>
              </a:lnSpc>
              <a:spcBef>
                <a:spcPts val="500"/>
              </a:spcBef>
              <a:spcAft>
                <a:spcPts val="0"/>
              </a:spcAft>
            </a:pPr>
            <a:r>
              <a:rPr lang="en-GB" sz="2000" dirty="0">
                <a:solidFill>
                  <a:schemeClr val="bg1"/>
                </a:solidFill>
                <a:latin typeface="Gill Sans MT" panose="020B0502020104020203" pitchFamily="34" charset="0"/>
                <a:ea typeface="Calibri" panose="020F0502020204030204" pitchFamily="34" charset="0"/>
                <a:cs typeface="Times New Roman" panose="02020603050405020304" pitchFamily="18" charset="0"/>
              </a:rPr>
              <a:t>President Nelson Mandela (1918 – 2013)</a:t>
            </a:r>
            <a:endParaRPr lang="en-GB"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681" y="116053"/>
            <a:ext cx="1278686" cy="1152707"/>
          </a:xfrm>
          <a:prstGeom prst="rect">
            <a:avLst/>
          </a:prstGeom>
        </p:spPr>
      </p:pic>
    </p:spTree>
    <p:extLst>
      <p:ext uri="{BB962C8B-B14F-4D97-AF65-F5344CB8AC3E}">
        <p14:creationId xmlns:p14="http://schemas.microsoft.com/office/powerpoint/2010/main" val="31464217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noFill/>
        </p:spPr>
        <p:txBody>
          <a:bodyPr rtlCol="0">
            <a:noAutofit/>
          </a:bodyPr>
          <a:lstStyle/>
          <a:p>
            <a:pPr fontAlgn="auto">
              <a:spcAft>
                <a:spcPts val="0"/>
              </a:spcAft>
              <a:defRPr/>
            </a:pPr>
            <a:r>
              <a:rPr lang="en-GB" sz="4000" dirty="0"/>
              <a:t>The Four Essentials of MUN:</a:t>
            </a:r>
          </a:p>
        </p:txBody>
      </p:sp>
      <p:sp>
        <p:nvSpPr>
          <p:cNvPr id="9219" name="Rectangle 3"/>
          <p:cNvSpPr>
            <a:spLocks noGrp="1" noChangeArrowheads="1"/>
          </p:cNvSpPr>
          <p:nvPr>
            <p:ph type="body" idx="1"/>
          </p:nvPr>
        </p:nvSpPr>
        <p:spPr>
          <a:xfrm>
            <a:off x="1547664" y="1268413"/>
            <a:ext cx="3096344" cy="4608859"/>
          </a:xfrm>
          <a:noFill/>
        </p:spPr>
        <p:txBody>
          <a:bodyPr tIns="288000">
            <a:normAutofit fontScale="92500" lnSpcReduction="10000"/>
          </a:bodyPr>
          <a:lstStyle/>
          <a:p>
            <a:pPr marL="0" indent="0" defTabSz="266700" fontAlgn="auto">
              <a:spcAft>
                <a:spcPts val="0"/>
              </a:spcAft>
              <a:buClr>
                <a:srgbClr val="A50021"/>
              </a:buClr>
              <a:buNone/>
              <a:defRPr/>
            </a:pPr>
            <a:r>
              <a:rPr lang="en-GB" sz="2400" b="0" dirty="0">
                <a:solidFill>
                  <a:schemeClr val="bg1"/>
                </a:solidFill>
              </a:rPr>
              <a:t>Participants are assigned a UN Member State and they play the role of a diplomat for their country.</a:t>
            </a:r>
          </a:p>
          <a:p>
            <a:pPr marL="0" indent="0" defTabSz="266700" fontAlgn="auto">
              <a:spcBef>
                <a:spcPct val="0"/>
              </a:spcBef>
              <a:spcAft>
                <a:spcPts val="0"/>
              </a:spcAft>
              <a:buNone/>
              <a:defRPr/>
            </a:pPr>
            <a:endParaRPr lang="en-GB" sz="2400" b="0" dirty="0">
              <a:solidFill>
                <a:schemeClr val="bg1"/>
              </a:solidFill>
            </a:endParaRPr>
          </a:p>
          <a:p>
            <a:pPr marL="0" indent="0" defTabSz="266700" fontAlgn="auto">
              <a:spcBef>
                <a:spcPct val="0"/>
              </a:spcBef>
              <a:spcAft>
                <a:spcPts val="0"/>
              </a:spcAft>
              <a:buNone/>
              <a:defRPr/>
            </a:pPr>
            <a:r>
              <a:rPr lang="en-GB" sz="2400" b="0" dirty="0">
                <a:solidFill>
                  <a:schemeClr val="bg1"/>
                </a:solidFill>
              </a:rPr>
              <a:t>They present their country’s views and national interests, rather than their own personal opinions on an issue.</a:t>
            </a:r>
            <a:endParaRPr lang="en-GB" sz="1000" b="0" dirty="0">
              <a:solidFill>
                <a:schemeClr val="bg1"/>
              </a:solidFill>
            </a:endParaRPr>
          </a:p>
        </p:txBody>
      </p:sp>
      <p:sp>
        <p:nvSpPr>
          <p:cNvPr id="5" name="Rectangle 3"/>
          <p:cNvSpPr txBox="1">
            <a:spLocks noChangeArrowheads="1"/>
          </p:cNvSpPr>
          <p:nvPr/>
        </p:nvSpPr>
        <p:spPr>
          <a:xfrm>
            <a:off x="4929190" y="1285860"/>
            <a:ext cx="3959225" cy="4591412"/>
          </a:xfrm>
          <a:prstGeom prst="rect">
            <a:avLst/>
          </a:prstGeom>
          <a:solidFill>
            <a:schemeClr val="tx1"/>
          </a:solidFill>
          <a:ln cmpd="sng">
            <a:noFill/>
          </a:ln>
        </p:spPr>
        <p:txBody>
          <a:bodyPr tIns="288000">
            <a:normAutofit fontScale="92500" lnSpcReduction="20000"/>
          </a:bodyPr>
          <a:lstStyle/>
          <a:p>
            <a:pPr>
              <a:spcBef>
                <a:spcPct val="20000"/>
              </a:spcBef>
              <a:buClr>
                <a:srgbClr val="A50021"/>
              </a:buClr>
              <a:defRPr/>
            </a:pPr>
            <a:r>
              <a:rPr lang="en-GB" sz="2400" dirty="0">
                <a:solidFill>
                  <a:prstClr val="white"/>
                </a:solidFill>
                <a:latin typeface="Trebuchet MS" pitchFamily="34" charset="0"/>
                <a:cs typeface="Arial" charset="0"/>
              </a:rPr>
              <a:t>Delegates research their country, learning about its relations with other states and especially about their country’s perspective on the topic to be discussed at the MUN. </a:t>
            </a:r>
          </a:p>
          <a:p>
            <a:pPr>
              <a:spcBef>
                <a:spcPct val="20000"/>
              </a:spcBef>
              <a:buClr>
                <a:srgbClr val="A50021"/>
              </a:buClr>
              <a:defRPr/>
            </a:pPr>
            <a:r>
              <a:rPr lang="en-GB" sz="2400" dirty="0">
                <a:solidFill>
                  <a:prstClr val="white"/>
                </a:solidFill>
                <a:latin typeface="Trebuchet MS" pitchFamily="34" charset="0"/>
                <a:cs typeface="Arial" charset="0"/>
              </a:rPr>
              <a:t>Discussions can cover any issue of global importance; in this case</a:t>
            </a:r>
            <a:r>
              <a:rPr lang="en-GB" sz="1000" dirty="0">
                <a:solidFill>
                  <a:prstClr val="white"/>
                </a:solidFill>
                <a:latin typeface="Trebuchet MS" pitchFamily="34" charset="0"/>
                <a:cs typeface="Arial" charset="0"/>
              </a:rPr>
              <a:t> </a:t>
            </a:r>
          </a:p>
          <a:p>
            <a:pPr marL="444500" indent="-444500">
              <a:lnSpc>
                <a:spcPct val="90000"/>
              </a:lnSpc>
              <a:spcBef>
                <a:spcPct val="20000"/>
              </a:spcBef>
              <a:defRPr/>
            </a:pPr>
            <a:endParaRPr lang="en-GB" sz="1000" dirty="0">
              <a:solidFill>
                <a:srgbClr val="000099"/>
              </a:solidFill>
              <a:cs typeface="Arial" charset="0"/>
            </a:endParaRPr>
          </a:p>
          <a:p>
            <a:pPr marL="444500" indent="-444500" algn="ctr">
              <a:lnSpc>
                <a:spcPct val="90000"/>
              </a:lnSpc>
              <a:spcBef>
                <a:spcPct val="20000"/>
              </a:spcBef>
              <a:defRPr/>
            </a:pPr>
            <a:r>
              <a:rPr lang="en-GB" sz="5200" dirty="0">
                <a:solidFill>
                  <a:schemeClr val="bg1"/>
                </a:solidFill>
                <a:latin typeface="Formal436 BT" pitchFamily="66" charset="0"/>
                <a:cs typeface="Arial" charset="0"/>
              </a:rPr>
              <a:t>‘Women &amp; Girls’</a:t>
            </a:r>
          </a:p>
        </p:txBody>
      </p:sp>
      <p:sp>
        <p:nvSpPr>
          <p:cNvPr id="6" name="Oval 5"/>
          <p:cNvSpPr/>
          <p:nvPr/>
        </p:nvSpPr>
        <p:spPr>
          <a:xfrm>
            <a:off x="1043608" y="1772816"/>
            <a:ext cx="576064" cy="504056"/>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fontAlgn="base">
              <a:spcBef>
                <a:spcPct val="0"/>
              </a:spcBef>
              <a:spcAft>
                <a:spcPct val="0"/>
              </a:spcAft>
            </a:pPr>
            <a:r>
              <a:rPr lang="en-GB" sz="2400" b="1" dirty="0">
                <a:solidFill>
                  <a:prstClr val="white"/>
                </a:solidFill>
              </a:rPr>
              <a:t>1</a:t>
            </a:r>
            <a:endParaRPr lang="en-GB" b="1" dirty="0">
              <a:solidFill>
                <a:prstClr val="white"/>
              </a:solidFill>
            </a:endParaRPr>
          </a:p>
        </p:txBody>
      </p:sp>
      <p:sp>
        <p:nvSpPr>
          <p:cNvPr id="7" name="Oval 6"/>
          <p:cNvSpPr/>
          <p:nvPr/>
        </p:nvSpPr>
        <p:spPr>
          <a:xfrm>
            <a:off x="8388424" y="1772816"/>
            <a:ext cx="576064" cy="504056"/>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fontAlgn="base">
              <a:spcBef>
                <a:spcPct val="0"/>
              </a:spcBef>
              <a:spcAft>
                <a:spcPct val="0"/>
              </a:spcAft>
            </a:pPr>
            <a:r>
              <a:rPr lang="en-GB" sz="2400" b="1" dirty="0">
                <a:solidFill>
                  <a:prstClr val="white"/>
                </a:solidFill>
              </a:rPr>
              <a:t>2</a:t>
            </a:r>
            <a:endParaRPr lang="en-GB" b="1" dirty="0">
              <a:solidFill>
                <a:prstClr val="white"/>
              </a:solidFill>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681" y="116053"/>
            <a:ext cx="1278686" cy="11527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1000"/>
                                        <p:tgtEl>
                                          <p:spTgt spid="5">
                                            <p:bg/>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1000"/>
                                        <p:tgtEl>
                                          <p:spTgt spid="5">
                                            <p:txEl>
                                              <p:pRg st="0" end="0"/>
                                            </p:txEl>
                                          </p:spTgt>
                                        </p:tgtEl>
                                      </p:cBhvr>
                                    </p:animEffect>
                                  </p:childTnLst>
                                </p:cTn>
                              </p:par>
                            </p:childTnLst>
                          </p:cTn>
                        </p:par>
                        <p:par>
                          <p:cTn id="16" fill="hold">
                            <p:stCondLst>
                              <p:cond delay="4000"/>
                            </p:stCondLst>
                            <p:childTnLst>
                              <p:par>
                                <p:cTn id="17" presetID="10" presetClass="entr" presetSubtype="0" fill="hold" grpId="0" nodeType="after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1000"/>
                                        <p:tgtEl>
                                          <p:spTgt spid="5">
                                            <p:txEl>
                                              <p:pRg st="1" end="1"/>
                                            </p:txEl>
                                          </p:spTgt>
                                        </p:tgtEl>
                                      </p:cBhvr>
                                    </p:animEffect>
                                  </p:childTnLst>
                                </p:cTn>
                              </p:par>
                            </p:childTnLst>
                          </p:cTn>
                        </p:par>
                        <p:par>
                          <p:cTn id="20" fill="hold">
                            <p:stCondLst>
                              <p:cond delay="5000"/>
                            </p:stCondLst>
                            <p:childTnLst>
                              <p:par>
                                <p:cTn id="21" presetID="10" presetClass="entr" presetSubtype="0" fill="hold" grpId="0" nodeType="after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noFill/>
        </p:spPr>
        <p:txBody>
          <a:bodyPr rtlCol="0">
            <a:noAutofit/>
          </a:bodyPr>
          <a:lstStyle/>
          <a:p>
            <a:pPr fontAlgn="auto">
              <a:spcAft>
                <a:spcPts val="0"/>
              </a:spcAft>
              <a:defRPr/>
            </a:pPr>
            <a:r>
              <a:rPr lang="en-GB" sz="4000" dirty="0"/>
              <a:t>The Four Essentials of MUN:</a:t>
            </a:r>
          </a:p>
        </p:txBody>
      </p:sp>
      <p:sp>
        <p:nvSpPr>
          <p:cNvPr id="15363" name="Rectangle 3"/>
          <p:cNvSpPr>
            <a:spLocks noGrp="1" noChangeArrowheads="1"/>
          </p:cNvSpPr>
          <p:nvPr>
            <p:ph type="body" idx="1"/>
          </p:nvPr>
        </p:nvSpPr>
        <p:spPr>
          <a:xfrm>
            <a:off x="1403648" y="1124744"/>
            <a:ext cx="3384376" cy="4968552"/>
          </a:xfrm>
          <a:solidFill>
            <a:schemeClr val="tx1"/>
          </a:solidFill>
        </p:spPr>
        <p:txBody>
          <a:bodyPr tIns="288000">
            <a:normAutofit/>
          </a:bodyPr>
          <a:lstStyle/>
          <a:p>
            <a:pPr marL="0" indent="0" fontAlgn="auto">
              <a:spcAft>
                <a:spcPts val="0"/>
              </a:spcAft>
              <a:buClr>
                <a:srgbClr val="A50021"/>
              </a:buClr>
              <a:buNone/>
              <a:defRPr/>
            </a:pPr>
            <a:r>
              <a:rPr lang="en-GB" sz="2000" b="0" dirty="0">
                <a:solidFill>
                  <a:schemeClr val="bg1"/>
                </a:solidFill>
              </a:rPr>
              <a:t>The delegates simulate the UN meetings, using agreed rules of procedure</a:t>
            </a:r>
          </a:p>
          <a:p>
            <a:pPr marL="0" indent="0" fontAlgn="auto">
              <a:spcAft>
                <a:spcPts val="0"/>
              </a:spcAft>
              <a:buClr>
                <a:srgbClr val="A50021"/>
              </a:buClr>
              <a:buNone/>
              <a:defRPr/>
            </a:pPr>
            <a:endParaRPr lang="en-GB" sz="2000" b="0" dirty="0">
              <a:solidFill>
                <a:schemeClr val="bg1"/>
              </a:solidFill>
            </a:endParaRPr>
          </a:p>
          <a:p>
            <a:pPr marL="0" indent="0" fontAlgn="auto">
              <a:spcAft>
                <a:spcPts val="0"/>
              </a:spcAft>
              <a:buNone/>
              <a:defRPr/>
            </a:pPr>
            <a:r>
              <a:rPr lang="en-GB" sz="2000" b="0" dirty="0">
                <a:solidFill>
                  <a:schemeClr val="bg1"/>
                </a:solidFill>
              </a:rPr>
              <a:t>The delegates present their countries’ positions and debate and negotiate with the other delegations, in both formal and informal sessions.</a:t>
            </a:r>
          </a:p>
        </p:txBody>
      </p:sp>
      <p:sp>
        <p:nvSpPr>
          <p:cNvPr id="5" name="Rectangle 3"/>
          <p:cNvSpPr txBox="1">
            <a:spLocks noChangeArrowheads="1"/>
          </p:cNvSpPr>
          <p:nvPr/>
        </p:nvSpPr>
        <p:spPr>
          <a:xfrm>
            <a:off x="4932040" y="1556792"/>
            <a:ext cx="3959225" cy="4232512"/>
          </a:xfrm>
          <a:prstGeom prst="rect">
            <a:avLst/>
          </a:prstGeom>
          <a:solidFill>
            <a:schemeClr val="tx1"/>
          </a:solidFill>
          <a:ln cmpd="sng">
            <a:noFill/>
          </a:ln>
        </p:spPr>
        <p:txBody>
          <a:bodyPr tIns="288000">
            <a:normAutofit/>
          </a:bodyPr>
          <a:lstStyle/>
          <a:p>
            <a:pPr>
              <a:lnSpc>
                <a:spcPct val="90000"/>
              </a:lnSpc>
              <a:spcBef>
                <a:spcPts val="2400"/>
              </a:spcBef>
              <a:buClr>
                <a:srgbClr val="A50021"/>
              </a:buClr>
              <a:defRPr/>
            </a:pPr>
            <a:r>
              <a:rPr lang="en-GB" sz="2200" dirty="0">
                <a:solidFill>
                  <a:prstClr val="white"/>
                </a:solidFill>
                <a:latin typeface="Verdana" pitchFamily="34" charset="0"/>
                <a:ea typeface="Verdana" pitchFamily="34" charset="0"/>
                <a:cs typeface="Verdana" pitchFamily="34" charset="0"/>
              </a:rPr>
              <a:t>A </a:t>
            </a:r>
            <a:r>
              <a:rPr lang="en-GB" sz="2200" dirty="0">
                <a:solidFill>
                  <a:srgbClr val="75FF75"/>
                </a:solidFill>
                <a:latin typeface="Verdana" pitchFamily="34" charset="0"/>
                <a:ea typeface="Verdana" pitchFamily="34" charset="0"/>
                <a:cs typeface="Verdana" pitchFamily="34" charset="0"/>
              </a:rPr>
              <a:t>resolution</a:t>
            </a:r>
            <a:r>
              <a:rPr lang="en-GB" sz="2200" dirty="0">
                <a:solidFill>
                  <a:prstClr val="white"/>
                </a:solidFill>
                <a:latin typeface="Verdana" pitchFamily="34" charset="0"/>
                <a:ea typeface="Verdana" pitchFamily="34" charset="0"/>
                <a:cs typeface="Verdana" pitchFamily="34" charset="0"/>
              </a:rPr>
              <a:t> is drafted, discussed, amended and voted upon, in response to the debate and issues raised by states. </a:t>
            </a:r>
          </a:p>
          <a:p>
            <a:pPr>
              <a:lnSpc>
                <a:spcPct val="90000"/>
              </a:lnSpc>
              <a:spcBef>
                <a:spcPts val="2400"/>
              </a:spcBef>
              <a:buClr>
                <a:srgbClr val="A50021"/>
              </a:buClr>
              <a:defRPr/>
            </a:pPr>
            <a:r>
              <a:rPr lang="en-GB" sz="2200" dirty="0">
                <a:solidFill>
                  <a:prstClr val="white"/>
                </a:solidFill>
                <a:latin typeface="Verdana" pitchFamily="34" charset="0"/>
                <a:ea typeface="Verdana" pitchFamily="34" charset="0"/>
                <a:cs typeface="Verdana" pitchFamily="34" charset="0"/>
              </a:rPr>
              <a:t>An approved resolution represents the final product of the meeting, voted on by all countries at the General Assembly. </a:t>
            </a:r>
          </a:p>
        </p:txBody>
      </p:sp>
      <p:sp>
        <p:nvSpPr>
          <p:cNvPr id="6" name="Oval 5"/>
          <p:cNvSpPr/>
          <p:nvPr/>
        </p:nvSpPr>
        <p:spPr>
          <a:xfrm>
            <a:off x="971600" y="2708920"/>
            <a:ext cx="576064" cy="504056"/>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fontAlgn="base">
              <a:spcBef>
                <a:spcPct val="0"/>
              </a:spcBef>
              <a:spcAft>
                <a:spcPct val="0"/>
              </a:spcAft>
            </a:pPr>
            <a:r>
              <a:rPr lang="en-GB" sz="2400" b="1" dirty="0">
                <a:solidFill>
                  <a:prstClr val="white"/>
                </a:solidFill>
              </a:rPr>
              <a:t>3</a:t>
            </a:r>
            <a:endParaRPr lang="en-GB" b="1" dirty="0">
              <a:solidFill>
                <a:prstClr val="white"/>
              </a:solidFill>
            </a:endParaRPr>
          </a:p>
        </p:txBody>
      </p:sp>
      <p:sp>
        <p:nvSpPr>
          <p:cNvPr id="7" name="Oval 6"/>
          <p:cNvSpPr/>
          <p:nvPr/>
        </p:nvSpPr>
        <p:spPr>
          <a:xfrm>
            <a:off x="8460432" y="3140968"/>
            <a:ext cx="576064" cy="504056"/>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fontAlgn="base">
              <a:spcBef>
                <a:spcPct val="0"/>
              </a:spcBef>
              <a:spcAft>
                <a:spcPct val="0"/>
              </a:spcAft>
            </a:pPr>
            <a:r>
              <a:rPr lang="en-GB" sz="2400" b="1" dirty="0">
                <a:solidFill>
                  <a:prstClr val="white"/>
                </a:solidFill>
              </a:rPr>
              <a:t>4</a:t>
            </a:r>
            <a:endParaRPr lang="en-GB" b="1" dirty="0">
              <a:solidFill>
                <a:prstClr val="white"/>
              </a:solidFill>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681" y="116053"/>
            <a:ext cx="1278686" cy="11527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1000"/>
                                        <p:tgtEl>
                                          <p:spTgt spid="5">
                                            <p:bg/>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1000"/>
                                        <p:tgtEl>
                                          <p:spTgt spid="5">
                                            <p:txEl>
                                              <p:pRg st="0" end="0"/>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475657" y="142875"/>
            <a:ext cx="7182568" cy="785813"/>
          </a:xfrm>
        </p:spPr>
        <p:txBody>
          <a:bodyPr rtlCol="0">
            <a:noAutofit/>
          </a:bodyPr>
          <a:lstStyle/>
          <a:p>
            <a:pPr algn="l" fontAlgn="auto">
              <a:spcAft>
                <a:spcPts val="0"/>
              </a:spcAft>
              <a:defRPr/>
            </a:pPr>
            <a:r>
              <a:rPr lang="en-GB" sz="4800" dirty="0"/>
              <a:t>Before the Conference</a:t>
            </a:r>
          </a:p>
        </p:txBody>
      </p:sp>
      <p:sp>
        <p:nvSpPr>
          <p:cNvPr id="21507" name="Rectangle 3"/>
          <p:cNvSpPr>
            <a:spLocks noGrp="1" noChangeArrowheads="1"/>
          </p:cNvSpPr>
          <p:nvPr>
            <p:ph type="body" idx="1"/>
          </p:nvPr>
        </p:nvSpPr>
        <p:spPr>
          <a:xfrm>
            <a:off x="1785938" y="1214438"/>
            <a:ext cx="6972300" cy="4286250"/>
          </a:xfrm>
          <a:solidFill>
            <a:schemeClr val="tx1"/>
          </a:solidFill>
        </p:spPr>
        <p:txBody>
          <a:bodyPr>
            <a:normAutofit/>
          </a:bodyPr>
          <a:lstStyle/>
          <a:p>
            <a:pPr marL="536575" indent="-536575" defTabSz="244475" fontAlgn="auto">
              <a:spcBef>
                <a:spcPts val="0"/>
              </a:spcBef>
              <a:spcAft>
                <a:spcPts val="1200"/>
              </a:spcAft>
              <a:buNone/>
              <a:defRPr/>
            </a:pPr>
            <a:r>
              <a:rPr lang="en-GB" sz="3200" dirty="0">
                <a:solidFill>
                  <a:schemeClr val="bg1"/>
                </a:solidFill>
              </a:rPr>
              <a:t>Students need to:</a:t>
            </a:r>
          </a:p>
          <a:p>
            <a:pPr marL="936625" lvl="1" indent="-536575" defTabSz="244475" fontAlgn="auto">
              <a:spcBef>
                <a:spcPts val="0"/>
              </a:spcBef>
              <a:spcAft>
                <a:spcPts val="1200"/>
              </a:spcAft>
              <a:buClr>
                <a:srgbClr val="75FF75"/>
              </a:buClr>
              <a:buFont typeface="Wingdings" pitchFamily="2" charset="2"/>
              <a:buChar char="§"/>
              <a:defRPr/>
            </a:pPr>
            <a:r>
              <a:rPr lang="en-GB" sz="2000" dirty="0">
                <a:solidFill>
                  <a:schemeClr val="bg1"/>
                </a:solidFill>
              </a:rPr>
              <a:t>research the</a:t>
            </a:r>
            <a:r>
              <a:rPr lang="en-GB" sz="2000" dirty="0">
                <a:solidFill>
                  <a:srgbClr val="75FF75"/>
                </a:solidFill>
              </a:rPr>
              <a:t> </a:t>
            </a:r>
            <a:r>
              <a:rPr lang="en-GB" sz="2000" b="1" dirty="0">
                <a:solidFill>
                  <a:srgbClr val="75FF75"/>
                </a:solidFill>
              </a:rPr>
              <a:t>issue</a:t>
            </a:r>
            <a:r>
              <a:rPr lang="en-GB" sz="2000" dirty="0">
                <a:solidFill>
                  <a:srgbClr val="75FF75"/>
                </a:solidFill>
              </a:rPr>
              <a:t> </a:t>
            </a:r>
            <a:r>
              <a:rPr lang="en-GB" sz="2000" dirty="0">
                <a:solidFill>
                  <a:schemeClr val="bg1"/>
                </a:solidFill>
              </a:rPr>
              <a:t>(in this case, particular to your committee) and its global context</a:t>
            </a:r>
          </a:p>
          <a:p>
            <a:pPr marL="936625" lvl="1" indent="-536575" defTabSz="244475" fontAlgn="auto">
              <a:spcBef>
                <a:spcPts val="0"/>
              </a:spcBef>
              <a:spcAft>
                <a:spcPts val="1200"/>
              </a:spcAft>
              <a:buClr>
                <a:srgbClr val="75FF75"/>
              </a:buClr>
              <a:buFont typeface="Wingdings" pitchFamily="2" charset="2"/>
              <a:buChar char="§"/>
              <a:defRPr/>
            </a:pPr>
            <a:r>
              <a:rPr lang="en-GB" sz="2000" dirty="0">
                <a:solidFill>
                  <a:schemeClr val="bg1"/>
                </a:solidFill>
              </a:rPr>
              <a:t>research the </a:t>
            </a:r>
            <a:r>
              <a:rPr lang="en-GB" sz="2000" b="1" dirty="0">
                <a:solidFill>
                  <a:srgbClr val="75FF75"/>
                </a:solidFill>
              </a:rPr>
              <a:t>country</a:t>
            </a:r>
            <a:r>
              <a:rPr lang="en-GB" sz="2000" dirty="0">
                <a:solidFill>
                  <a:schemeClr val="bg1"/>
                </a:solidFill>
              </a:rPr>
              <a:t> they have been allocated (</a:t>
            </a:r>
            <a:r>
              <a:rPr lang="en-GB" sz="2000" dirty="0" err="1">
                <a:solidFill>
                  <a:schemeClr val="bg1"/>
                </a:solidFill>
              </a:rPr>
              <a:t>eg</a:t>
            </a:r>
            <a:r>
              <a:rPr lang="en-GB" sz="2000" dirty="0">
                <a:solidFill>
                  <a:schemeClr val="bg1"/>
                </a:solidFill>
              </a:rPr>
              <a:t> economy, government, history and alliances)</a:t>
            </a:r>
          </a:p>
          <a:p>
            <a:pPr marL="936625" lvl="1" indent="-536575" defTabSz="244475" fontAlgn="auto">
              <a:spcBef>
                <a:spcPts val="0"/>
              </a:spcBef>
              <a:spcAft>
                <a:spcPts val="1200"/>
              </a:spcAft>
              <a:buClr>
                <a:srgbClr val="75FF75"/>
              </a:buClr>
              <a:buFont typeface="Wingdings" pitchFamily="2" charset="2"/>
              <a:buChar char="§"/>
              <a:defRPr/>
            </a:pPr>
            <a:r>
              <a:rPr lang="en-GB" sz="2000" dirty="0">
                <a:solidFill>
                  <a:schemeClr val="bg1"/>
                </a:solidFill>
              </a:rPr>
              <a:t>write </a:t>
            </a:r>
            <a:r>
              <a:rPr lang="en-GB" sz="2000" dirty="0">
                <a:solidFill>
                  <a:srgbClr val="75FF75"/>
                </a:solidFill>
              </a:rPr>
              <a:t>a </a:t>
            </a:r>
            <a:r>
              <a:rPr lang="en-GB" sz="2000" b="1" dirty="0">
                <a:solidFill>
                  <a:srgbClr val="75FF75"/>
                </a:solidFill>
              </a:rPr>
              <a:t>‘position paper’ </a:t>
            </a:r>
            <a:r>
              <a:rPr lang="en-GB" sz="2000" dirty="0">
                <a:solidFill>
                  <a:schemeClr val="bg1"/>
                </a:solidFill>
              </a:rPr>
              <a:t>that addresses the issue from your country’s perspective</a:t>
            </a:r>
          </a:p>
          <a:p>
            <a:pPr marL="936625" lvl="1" indent="-536575" defTabSz="244475" fontAlgn="auto">
              <a:spcBef>
                <a:spcPts val="0"/>
              </a:spcBef>
              <a:spcAft>
                <a:spcPts val="1200"/>
              </a:spcAft>
              <a:buClr>
                <a:srgbClr val="75FF75"/>
              </a:buClr>
              <a:buFont typeface="Wingdings" pitchFamily="2" charset="2"/>
              <a:buChar char="§"/>
              <a:defRPr/>
            </a:pPr>
            <a:r>
              <a:rPr lang="en-GB" sz="2000" dirty="0">
                <a:solidFill>
                  <a:schemeClr val="bg1"/>
                </a:solidFill>
              </a:rPr>
              <a:t>know how to work </a:t>
            </a:r>
            <a:r>
              <a:rPr lang="en-GB" sz="2000" dirty="0">
                <a:solidFill>
                  <a:srgbClr val="75FF75"/>
                </a:solidFill>
              </a:rPr>
              <a:t>the </a:t>
            </a:r>
            <a:r>
              <a:rPr lang="en-GB" sz="2000" b="1" dirty="0">
                <a:solidFill>
                  <a:srgbClr val="75FF75"/>
                </a:solidFill>
              </a:rPr>
              <a:t>procedures of the UN</a:t>
            </a:r>
            <a:r>
              <a:rPr lang="en-GB" sz="2000" b="1" dirty="0">
                <a:solidFill>
                  <a:schemeClr val="bg1"/>
                </a:solidFill>
              </a:rPr>
              <a:t> </a:t>
            </a:r>
            <a:r>
              <a:rPr lang="en-GB" sz="2000" dirty="0">
                <a:solidFill>
                  <a:schemeClr val="bg1"/>
                </a:solidFill>
              </a:rPr>
              <a:t>to get your goal</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681" y="116053"/>
            <a:ext cx="1278686" cy="11527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507">
                                            <p:bg/>
                                          </p:spTgt>
                                        </p:tgtEl>
                                        <p:attrNameLst>
                                          <p:attrName>style.visibility</p:attrName>
                                        </p:attrNameLst>
                                      </p:cBhvr>
                                      <p:to>
                                        <p:strVal val="visible"/>
                                      </p:to>
                                    </p:set>
                                    <p:animEffect transition="in" filter="fade">
                                      <p:cBhvr>
                                        <p:cTn id="7" dur="2000"/>
                                        <p:tgtEl>
                                          <p:spTgt spid="2150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507">
                                            <p:txEl>
                                              <p:pRg st="0" end="0"/>
                                            </p:txEl>
                                          </p:spTgt>
                                        </p:tgtEl>
                                        <p:attrNameLst>
                                          <p:attrName>style.visibility</p:attrName>
                                        </p:attrNameLst>
                                      </p:cBhvr>
                                      <p:to>
                                        <p:strVal val="visible"/>
                                      </p:to>
                                    </p:set>
                                    <p:animEffect transition="in" filter="fade">
                                      <p:cBhvr>
                                        <p:cTn id="10" dur="2000"/>
                                        <p:tgtEl>
                                          <p:spTgt spid="2150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507">
                                            <p:txEl>
                                              <p:pRg st="1" end="1"/>
                                            </p:txEl>
                                          </p:spTgt>
                                        </p:tgtEl>
                                        <p:attrNameLst>
                                          <p:attrName>style.visibility</p:attrName>
                                        </p:attrNameLst>
                                      </p:cBhvr>
                                      <p:to>
                                        <p:strVal val="visible"/>
                                      </p:to>
                                    </p:set>
                                    <p:animEffect transition="in" filter="fade">
                                      <p:cBhvr>
                                        <p:cTn id="13" dur="2000"/>
                                        <p:tgtEl>
                                          <p:spTgt spid="21507">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507">
                                            <p:txEl>
                                              <p:pRg st="2" end="2"/>
                                            </p:txEl>
                                          </p:spTgt>
                                        </p:tgtEl>
                                        <p:attrNameLst>
                                          <p:attrName>style.visibility</p:attrName>
                                        </p:attrNameLst>
                                      </p:cBhvr>
                                      <p:to>
                                        <p:strVal val="visible"/>
                                      </p:to>
                                    </p:set>
                                    <p:animEffect transition="in" filter="fade">
                                      <p:cBhvr>
                                        <p:cTn id="16" dur="2000"/>
                                        <p:tgtEl>
                                          <p:spTgt spid="21507">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507">
                                            <p:txEl>
                                              <p:pRg st="3" end="3"/>
                                            </p:txEl>
                                          </p:spTgt>
                                        </p:tgtEl>
                                        <p:attrNameLst>
                                          <p:attrName>style.visibility</p:attrName>
                                        </p:attrNameLst>
                                      </p:cBhvr>
                                      <p:to>
                                        <p:strVal val="visible"/>
                                      </p:to>
                                    </p:set>
                                    <p:animEffect transition="in" filter="fade">
                                      <p:cBhvr>
                                        <p:cTn id="19" dur="2000"/>
                                        <p:tgtEl>
                                          <p:spTgt spid="21507">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507">
                                            <p:txEl>
                                              <p:pRg st="4" end="4"/>
                                            </p:txEl>
                                          </p:spTgt>
                                        </p:tgtEl>
                                        <p:attrNameLst>
                                          <p:attrName>style.visibility</p:attrName>
                                        </p:attrNameLst>
                                      </p:cBhvr>
                                      <p:to>
                                        <p:strVal val="visible"/>
                                      </p:to>
                                    </p:set>
                                    <p:animEffect transition="in" filter="fade">
                                      <p:cBhvr>
                                        <p:cTn id="22" dur="2000"/>
                                        <p:tgtEl>
                                          <p:spTgt spid="215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7624" y="369917"/>
            <a:ext cx="6840760" cy="648611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7813"/>
            <a:ext cx="8229600" cy="774700"/>
          </a:xfrm>
          <a:ln/>
        </p:spPr>
        <p:txBody>
          <a:bodyPr/>
          <a:lstStyle/>
          <a:p>
            <a:r>
              <a:rPr lang="en-GB" sz="4800" b="0"/>
              <a:t>The General Assembly</a:t>
            </a:r>
          </a:p>
        </p:txBody>
      </p:sp>
      <p:pic>
        <p:nvPicPr>
          <p:cNvPr id="21507" name="Picture 3" descr="UN GA Hal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16013" y="1052513"/>
            <a:ext cx="7346950" cy="5526087"/>
          </a:xfrm>
          <a:prstGeom prst="rect">
            <a:avLst/>
          </a:prstGeom>
          <a:noFill/>
        </p:spPr>
      </p:pic>
      <p:sp>
        <p:nvSpPr>
          <p:cNvPr id="21508" name="Text Box 4"/>
          <p:cNvSpPr txBox="1">
            <a:spLocks noChangeArrowheads="1"/>
          </p:cNvSpPr>
          <p:nvPr/>
        </p:nvSpPr>
        <p:spPr bwMode="auto">
          <a:xfrm>
            <a:off x="179388" y="1447949"/>
            <a:ext cx="4105275" cy="396875"/>
          </a:xfrm>
          <a:prstGeom prst="rect">
            <a:avLst/>
          </a:prstGeom>
          <a:solidFill>
            <a:srgbClr val="75FF75"/>
          </a:solidFill>
          <a:ln w="9525">
            <a:noFill/>
            <a:miter lim="800000"/>
            <a:headEnd/>
            <a:tailEnd/>
          </a:ln>
          <a:effectLst/>
        </p:spPr>
        <p:txBody>
          <a:bodyPr>
            <a:spAutoFit/>
          </a:bodyPr>
          <a:lstStyle/>
          <a:p>
            <a:pPr fontAlgn="base">
              <a:spcBef>
                <a:spcPct val="50000"/>
              </a:spcBef>
              <a:spcAft>
                <a:spcPct val="0"/>
              </a:spcAft>
            </a:pPr>
            <a:r>
              <a:rPr lang="en-GB" sz="2000" b="1" dirty="0">
                <a:latin typeface="Courier New" pitchFamily="49" charset="0"/>
                <a:cs typeface="Arial" charset="0"/>
              </a:rPr>
              <a:t>The Parliament of the UN</a:t>
            </a:r>
          </a:p>
        </p:txBody>
      </p:sp>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3681" y="116053"/>
            <a:ext cx="1278686" cy="1152707"/>
          </a:xfrm>
          <a:prstGeom prst="rect">
            <a:avLst/>
          </a:prstGeom>
        </p:spPr>
      </p:pic>
    </p:spTree>
    <p:custDataLst>
      <p:tags r:id="rId1"/>
    </p:custData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Image result for secretary general u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88953" y="1162124"/>
            <a:ext cx="7069271" cy="4715148"/>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4"/>
          <p:cNvSpPr>
            <a:spLocks noGrp="1"/>
          </p:cNvSpPr>
          <p:nvPr>
            <p:ph type="ftr" sz="quarter" idx="12"/>
          </p:nvPr>
        </p:nvSpPr>
        <p:spPr>
          <a:xfrm>
            <a:off x="5461248" y="6492875"/>
            <a:ext cx="3682752" cy="365125"/>
          </a:xfrm>
        </p:spPr>
        <p:txBody>
          <a:bodyPr/>
          <a:lstStyle/>
          <a:p>
            <a:r>
              <a:rPr lang="en-GB" dirty="0">
                <a:solidFill>
                  <a:srgbClr val="00FF00"/>
                </a:solidFill>
              </a:rPr>
              <a:t>C</a:t>
            </a:r>
            <a:r>
              <a:rPr lang="en-GB" dirty="0">
                <a:solidFill>
                  <a:prstClr val="black">
                    <a:tint val="75000"/>
                  </a:prstClr>
                </a:solidFill>
              </a:rPr>
              <a:t> </a:t>
            </a:r>
            <a:r>
              <a:rPr lang="en-GB" dirty="0">
                <a:solidFill>
                  <a:srgbClr val="FF00FF"/>
                </a:solidFill>
              </a:rPr>
              <a:t>I</a:t>
            </a:r>
            <a:r>
              <a:rPr lang="en-GB" dirty="0">
                <a:solidFill>
                  <a:prstClr val="black">
                    <a:tint val="75000"/>
                  </a:prstClr>
                </a:solidFill>
              </a:rPr>
              <a:t> T </a:t>
            </a:r>
            <a:r>
              <a:rPr lang="en-GB" dirty="0">
                <a:solidFill>
                  <a:srgbClr val="000000"/>
                </a:solidFill>
                <a:effectLst>
                  <a:outerShdw blurRad="38100" dist="38100" dir="2700000" algn="tl">
                    <a:srgbClr val="FFFFFF"/>
                  </a:outerShdw>
                </a:effectLst>
              </a:rPr>
              <a:t>I</a:t>
            </a:r>
            <a:r>
              <a:rPr lang="en-GB" dirty="0">
                <a:solidFill>
                  <a:prstClr val="black">
                    <a:tint val="75000"/>
                  </a:prstClr>
                </a:solidFill>
              </a:rPr>
              <a:t> </a:t>
            </a:r>
            <a:r>
              <a:rPr lang="en-GB" dirty="0">
                <a:solidFill>
                  <a:srgbClr val="66FFFF"/>
                </a:solidFill>
              </a:rPr>
              <a:t>Z</a:t>
            </a:r>
            <a:r>
              <a:rPr lang="en-GB" dirty="0">
                <a:solidFill>
                  <a:prstClr val="black">
                    <a:tint val="75000"/>
                  </a:prstClr>
                </a:solidFill>
              </a:rPr>
              <a:t> </a:t>
            </a:r>
            <a:r>
              <a:rPr lang="en-GB" dirty="0">
                <a:solidFill>
                  <a:srgbClr val="800080"/>
                </a:solidFill>
              </a:rPr>
              <a:t>E</a:t>
            </a:r>
            <a:r>
              <a:rPr lang="en-GB" dirty="0">
                <a:solidFill>
                  <a:prstClr val="black">
                    <a:tint val="75000"/>
                  </a:prstClr>
                </a:solidFill>
              </a:rPr>
              <a:t> </a:t>
            </a:r>
            <a:r>
              <a:rPr lang="en-GB" dirty="0">
                <a:solidFill>
                  <a:srgbClr val="009900"/>
                </a:solidFill>
              </a:rPr>
              <a:t>N</a:t>
            </a:r>
            <a:r>
              <a:rPr lang="en-GB" dirty="0">
                <a:solidFill>
                  <a:prstClr val="black">
                    <a:tint val="75000"/>
                  </a:prstClr>
                </a:solidFill>
              </a:rPr>
              <a:t> </a:t>
            </a:r>
            <a:r>
              <a:rPr lang="en-GB" dirty="0">
                <a:solidFill>
                  <a:srgbClr val="FF33CC"/>
                </a:solidFill>
              </a:rPr>
              <a:t>S</a:t>
            </a:r>
            <a:r>
              <a:rPr lang="en-GB" dirty="0">
                <a:solidFill>
                  <a:prstClr val="black">
                    <a:tint val="75000"/>
                  </a:prstClr>
                </a:solidFill>
              </a:rPr>
              <a:t> </a:t>
            </a:r>
            <a:r>
              <a:rPr lang="en-GB" dirty="0">
                <a:solidFill>
                  <a:srgbClr val="FFFF00"/>
                </a:solidFill>
              </a:rPr>
              <a:t>H</a:t>
            </a:r>
            <a:r>
              <a:rPr lang="en-GB" dirty="0">
                <a:solidFill>
                  <a:prstClr val="white"/>
                </a:solidFill>
              </a:rPr>
              <a:t> </a:t>
            </a:r>
            <a:r>
              <a:rPr lang="en-GB" dirty="0">
                <a:solidFill>
                  <a:srgbClr val="FF0000"/>
                </a:solidFill>
              </a:rPr>
              <a:t>I</a:t>
            </a:r>
            <a:r>
              <a:rPr lang="en-GB" dirty="0">
                <a:solidFill>
                  <a:prstClr val="black">
                    <a:tint val="75000"/>
                  </a:prstClr>
                </a:solidFill>
              </a:rPr>
              <a:t> </a:t>
            </a:r>
            <a:r>
              <a:rPr lang="en-GB" dirty="0">
                <a:solidFill>
                  <a:srgbClr val="969696"/>
                </a:solidFill>
              </a:rPr>
              <a:t>P  </a:t>
            </a:r>
            <a:r>
              <a:rPr lang="en-GB" dirty="0">
                <a:solidFill>
                  <a:prstClr val="black">
                    <a:tint val="75000"/>
                  </a:prstClr>
                </a:solidFill>
              </a:rPr>
              <a:t>at Highgate Wood School</a:t>
            </a:r>
          </a:p>
        </p:txBody>
      </p:sp>
      <p:sp>
        <p:nvSpPr>
          <p:cNvPr id="23554" name="Rectangle 2"/>
          <p:cNvSpPr>
            <a:spLocks noGrp="1" noChangeArrowheads="1"/>
          </p:cNvSpPr>
          <p:nvPr>
            <p:ph type="title"/>
          </p:nvPr>
        </p:nvSpPr>
        <p:spPr>
          <a:ln/>
        </p:spPr>
        <p:txBody>
          <a:bodyPr/>
          <a:lstStyle/>
          <a:p>
            <a:r>
              <a:rPr lang="en-GB" b="0" dirty="0"/>
              <a:t>The Secretariat</a:t>
            </a:r>
          </a:p>
        </p:txBody>
      </p:sp>
      <p:sp>
        <p:nvSpPr>
          <p:cNvPr id="23556" name="Text Box 4"/>
          <p:cNvSpPr txBox="1">
            <a:spLocks noChangeArrowheads="1"/>
          </p:cNvSpPr>
          <p:nvPr/>
        </p:nvSpPr>
        <p:spPr bwMode="auto">
          <a:xfrm>
            <a:off x="4140200" y="1196975"/>
            <a:ext cx="4537075" cy="396875"/>
          </a:xfrm>
          <a:prstGeom prst="rect">
            <a:avLst/>
          </a:prstGeom>
          <a:solidFill>
            <a:srgbClr val="75FF75">
              <a:alpha val="29000"/>
            </a:srgbClr>
          </a:solidFill>
          <a:ln w="9525">
            <a:noFill/>
            <a:miter lim="800000"/>
            <a:headEnd/>
            <a:tailEnd/>
          </a:ln>
          <a:effectLst/>
        </p:spPr>
        <p:txBody>
          <a:bodyPr>
            <a:spAutoFit/>
          </a:bodyPr>
          <a:lstStyle/>
          <a:p>
            <a:pPr fontAlgn="base">
              <a:spcBef>
                <a:spcPct val="50000"/>
              </a:spcBef>
              <a:spcAft>
                <a:spcPct val="0"/>
              </a:spcAft>
            </a:pPr>
            <a:r>
              <a:rPr lang="en-GB" sz="2000" dirty="0">
                <a:solidFill>
                  <a:prstClr val="white"/>
                </a:solidFill>
                <a:effectLst>
                  <a:outerShdw blurRad="38100" dist="38100" dir="2700000" algn="tl">
                    <a:srgbClr val="000000"/>
                  </a:outerShdw>
                </a:effectLst>
                <a:latin typeface="Courier New" pitchFamily="49" charset="0"/>
                <a:cs typeface="Arial" charset="0"/>
              </a:rPr>
              <a:t>The Civil Service of the UN</a:t>
            </a:r>
          </a:p>
        </p:txBody>
      </p:sp>
      <p:sp>
        <p:nvSpPr>
          <p:cNvPr id="23557" name="Text Box 5"/>
          <p:cNvSpPr txBox="1">
            <a:spLocks noChangeArrowheads="1"/>
          </p:cNvSpPr>
          <p:nvPr/>
        </p:nvSpPr>
        <p:spPr bwMode="auto">
          <a:xfrm>
            <a:off x="3419475" y="5661025"/>
            <a:ext cx="5724525" cy="584775"/>
          </a:xfrm>
          <a:prstGeom prst="rect">
            <a:avLst/>
          </a:prstGeom>
          <a:solidFill>
            <a:srgbClr val="75FF75"/>
          </a:solidFill>
          <a:ln w="9525">
            <a:noFill/>
            <a:miter lim="800000"/>
            <a:headEnd/>
            <a:tailEnd/>
          </a:ln>
          <a:effectLst/>
        </p:spPr>
        <p:txBody>
          <a:bodyPr>
            <a:spAutoFit/>
          </a:bodyPr>
          <a:lstStyle/>
          <a:p>
            <a:pPr fontAlgn="base">
              <a:spcBef>
                <a:spcPct val="50000"/>
              </a:spcBef>
              <a:spcAft>
                <a:spcPct val="0"/>
              </a:spcAft>
            </a:pPr>
            <a:r>
              <a:rPr lang="en-GB" sz="1600" b="1" dirty="0">
                <a:latin typeface="Courier New" pitchFamily="49" charset="0"/>
                <a:cs typeface="Arial" charset="0"/>
              </a:rPr>
              <a:t>Antonio </a:t>
            </a:r>
            <a:r>
              <a:rPr lang="en-GB" sz="1600" b="1" dirty="0" err="1">
                <a:latin typeface="Courier New" pitchFamily="49" charset="0"/>
                <a:cs typeface="Arial" charset="0"/>
              </a:rPr>
              <a:t>Guterres</a:t>
            </a:r>
            <a:r>
              <a:rPr lang="en-GB" sz="1600" b="1" dirty="0">
                <a:latin typeface="Courier New" pitchFamily="49" charset="0"/>
                <a:cs typeface="Arial" charset="0"/>
              </a:rPr>
              <a:t>, Secretary General of the United Nations, replacing Ban Ki-moon, 2016</a:t>
            </a:r>
          </a:p>
        </p:txBody>
      </p:sp>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3681" y="116053"/>
            <a:ext cx="1278686" cy="1152707"/>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277813"/>
            <a:ext cx="8229600" cy="703262"/>
          </a:xfrm>
          <a:ln/>
        </p:spPr>
        <p:txBody>
          <a:bodyPr/>
          <a:lstStyle/>
          <a:p>
            <a:r>
              <a:rPr lang="en-GB" sz="4800" b="0"/>
              <a:t>The Security Council</a:t>
            </a:r>
          </a:p>
        </p:txBody>
      </p:sp>
      <p:pic>
        <p:nvPicPr>
          <p:cNvPr id="25603" name="Picture 3"/>
          <p:cNvPicPr>
            <a:picLocks noChangeAspect="1" noChangeArrowheads="1"/>
          </p:cNvPicPr>
          <p:nvPr/>
        </p:nvPicPr>
        <p:blipFill>
          <a:blip r:embed="rId4" cstate="screen"/>
          <a:srcRect/>
          <a:stretch>
            <a:fillRect/>
          </a:stretch>
        </p:blipFill>
        <p:spPr bwMode="auto">
          <a:xfrm>
            <a:off x="2555875" y="981075"/>
            <a:ext cx="5651500" cy="5554663"/>
          </a:xfrm>
          <a:prstGeom prst="rect">
            <a:avLst/>
          </a:prstGeom>
          <a:noFill/>
          <a:ln w="9525">
            <a:noFill/>
            <a:miter lim="800000"/>
            <a:headEnd/>
            <a:tailEnd/>
          </a:ln>
          <a:effectLst/>
        </p:spPr>
      </p:pic>
      <p:sp>
        <p:nvSpPr>
          <p:cNvPr id="25604" name="Text Box 4"/>
          <p:cNvSpPr txBox="1">
            <a:spLocks noChangeArrowheads="1"/>
          </p:cNvSpPr>
          <p:nvPr/>
        </p:nvSpPr>
        <p:spPr bwMode="auto">
          <a:xfrm>
            <a:off x="323850" y="1484785"/>
            <a:ext cx="4680198" cy="500513"/>
          </a:xfrm>
          <a:prstGeom prst="rect">
            <a:avLst/>
          </a:prstGeom>
          <a:solidFill>
            <a:srgbClr val="75FF75"/>
          </a:solidFill>
          <a:ln w="9525">
            <a:noFill/>
            <a:miter lim="800000"/>
            <a:headEnd/>
            <a:tailEnd/>
          </a:ln>
          <a:effectLst/>
        </p:spPr>
        <p:txBody>
          <a:bodyPr wrap="square" lIns="36000" tIns="36000" rIns="36000" bIns="36000">
            <a:spAutoFit/>
          </a:bodyPr>
          <a:lstStyle/>
          <a:p>
            <a:pPr fontAlgn="base">
              <a:lnSpc>
                <a:spcPct val="85000"/>
              </a:lnSpc>
              <a:spcBef>
                <a:spcPct val="50000"/>
              </a:spcBef>
              <a:spcAft>
                <a:spcPct val="0"/>
              </a:spcAft>
            </a:pPr>
            <a:r>
              <a:rPr lang="en-GB" sz="1600" b="1" dirty="0">
                <a:latin typeface="Courier New" pitchFamily="49" charset="0"/>
                <a:cs typeface="Courier New" pitchFamily="49" charset="0"/>
              </a:rPr>
              <a:t>The ruling body of the UN where the 5 permanent members have a veto</a:t>
            </a:r>
          </a:p>
        </p:txBody>
      </p:sp>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3681" y="116053"/>
            <a:ext cx="1278686" cy="1152707"/>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Title 1"/>
          <p:cNvSpPr>
            <a:spLocks noGrp="1"/>
          </p:cNvSpPr>
          <p:nvPr>
            <p:ph type="title"/>
          </p:nvPr>
        </p:nvSpPr>
        <p:spPr>
          <a:xfrm>
            <a:off x="1475657" y="142875"/>
            <a:ext cx="7182568" cy="785813"/>
          </a:xfrm>
        </p:spPr>
        <p:txBody>
          <a:bodyPr/>
          <a:lstStyle/>
          <a:p>
            <a:r>
              <a:rPr lang="en-GB" sz="3600" dirty="0"/>
              <a:t>Specialist Institutions of the UN</a:t>
            </a:r>
          </a:p>
        </p:txBody>
      </p:sp>
      <p:sp>
        <p:nvSpPr>
          <p:cNvPr id="8195" name="Rectangle 3"/>
          <p:cNvSpPr>
            <a:spLocks noChangeArrowheads="1"/>
          </p:cNvSpPr>
          <p:nvPr/>
        </p:nvSpPr>
        <p:spPr bwMode="auto">
          <a:xfrm>
            <a:off x="1475656" y="1124744"/>
            <a:ext cx="7416824" cy="4351961"/>
          </a:xfrm>
          <a:prstGeom prst="rect">
            <a:avLst/>
          </a:prstGeom>
          <a:solidFill>
            <a:srgbClr val="000000"/>
          </a:solidFill>
          <a:ln w="9525">
            <a:noFill/>
            <a:miter lim="800000"/>
            <a:headEnd/>
            <a:tailEnd/>
          </a:ln>
        </p:spPr>
        <p:txBody>
          <a:bodyPr wrap="square">
            <a:spAutoFit/>
          </a:bodyPr>
          <a:lstStyle/>
          <a:p>
            <a:pPr fontAlgn="base">
              <a:lnSpc>
                <a:spcPct val="85000"/>
              </a:lnSpc>
              <a:spcBef>
                <a:spcPts val="600"/>
              </a:spcBef>
              <a:spcAft>
                <a:spcPts val="600"/>
              </a:spcAft>
            </a:pPr>
            <a:r>
              <a:rPr lang="en-GB" sz="2400" dirty="0">
                <a:solidFill>
                  <a:prstClr val="white"/>
                </a:solidFill>
                <a:latin typeface="Trebuchet MS" pitchFamily="34" charset="0"/>
                <a:cs typeface="Arial" charset="0"/>
              </a:rPr>
              <a:t>There are many UN organizations and agencies that function to work on particular issues. </a:t>
            </a:r>
          </a:p>
          <a:p>
            <a:pPr fontAlgn="base">
              <a:spcBef>
                <a:spcPts val="600"/>
              </a:spcBef>
              <a:spcAft>
                <a:spcPts val="600"/>
              </a:spcAft>
            </a:pPr>
            <a:r>
              <a:rPr lang="en-GB" sz="2400" dirty="0">
                <a:solidFill>
                  <a:prstClr val="white"/>
                </a:solidFill>
                <a:latin typeface="Trebuchet MS" pitchFamily="34" charset="0"/>
                <a:cs typeface="Arial" charset="0"/>
              </a:rPr>
              <a:t>Some of the most well-known agencies are: </a:t>
            </a:r>
          </a:p>
          <a:p>
            <a:pPr marL="803275" lvl="1" indent="-346075" defTabSz="981075" fontAlgn="base">
              <a:spcBef>
                <a:spcPts val="600"/>
              </a:spcBef>
              <a:spcAft>
                <a:spcPts val="600"/>
              </a:spcAft>
              <a:buClr>
                <a:srgbClr val="CC00CC"/>
              </a:buClr>
              <a:buFont typeface="Wingdings" pitchFamily="2" charset="2"/>
              <a:buChar char="§"/>
            </a:pPr>
            <a:r>
              <a:rPr lang="en-GB" b="1" dirty="0">
                <a:solidFill>
                  <a:prstClr val="white"/>
                </a:solidFill>
                <a:latin typeface="Trebuchet MS" pitchFamily="34" charset="0"/>
                <a:cs typeface="Arial" charset="0"/>
              </a:rPr>
              <a:t>the International Atomic Energy Agency</a:t>
            </a:r>
          </a:p>
          <a:p>
            <a:pPr marL="803275" lvl="1" indent="-346075" defTabSz="981075" fontAlgn="base">
              <a:spcBef>
                <a:spcPts val="600"/>
              </a:spcBef>
              <a:spcAft>
                <a:spcPts val="600"/>
              </a:spcAft>
              <a:buClr>
                <a:srgbClr val="CC00CC"/>
              </a:buClr>
              <a:buFont typeface="Wingdings" pitchFamily="2" charset="2"/>
              <a:buChar char="§"/>
            </a:pPr>
            <a:r>
              <a:rPr lang="en-GB" b="1" dirty="0">
                <a:solidFill>
                  <a:prstClr val="white"/>
                </a:solidFill>
                <a:latin typeface="Trebuchet MS" pitchFamily="34" charset="0"/>
                <a:cs typeface="Arial" charset="0"/>
              </a:rPr>
              <a:t>UNICEF (the UN Children's Fund)</a:t>
            </a:r>
          </a:p>
          <a:p>
            <a:pPr marL="803275" lvl="1" indent="-346075" defTabSz="981075" fontAlgn="base">
              <a:spcBef>
                <a:spcPts val="600"/>
              </a:spcBef>
              <a:spcAft>
                <a:spcPts val="600"/>
              </a:spcAft>
              <a:buClr>
                <a:srgbClr val="CC00CC"/>
              </a:buClr>
              <a:buFont typeface="Wingdings" pitchFamily="2" charset="2"/>
              <a:buChar char="§"/>
            </a:pPr>
            <a:r>
              <a:rPr lang="en-GB" b="1" dirty="0">
                <a:solidFill>
                  <a:prstClr val="white"/>
                </a:solidFill>
                <a:latin typeface="Trebuchet MS" pitchFamily="34" charset="0"/>
                <a:cs typeface="Arial" charset="0"/>
              </a:rPr>
              <a:t>UNESCO (United Nations Educational, Scientific and Cultural Organization)</a:t>
            </a:r>
          </a:p>
          <a:p>
            <a:pPr marL="803275" lvl="1" indent="-346075" defTabSz="981075" fontAlgn="base">
              <a:spcBef>
                <a:spcPts val="600"/>
              </a:spcBef>
              <a:spcAft>
                <a:spcPts val="600"/>
              </a:spcAft>
              <a:buClr>
                <a:srgbClr val="CC00CC"/>
              </a:buClr>
              <a:buFont typeface="Wingdings" pitchFamily="2" charset="2"/>
              <a:buChar char="§"/>
            </a:pPr>
            <a:r>
              <a:rPr lang="en-GB" b="1" dirty="0">
                <a:solidFill>
                  <a:prstClr val="white"/>
                </a:solidFill>
                <a:latin typeface="Trebuchet MS" pitchFamily="34" charset="0"/>
                <a:cs typeface="Arial" charset="0"/>
              </a:rPr>
              <a:t>the World Bank and </a:t>
            </a:r>
          </a:p>
          <a:p>
            <a:pPr marL="803275" lvl="1" indent="-346075" defTabSz="981075" fontAlgn="base">
              <a:spcBef>
                <a:spcPts val="600"/>
              </a:spcBef>
              <a:spcAft>
                <a:spcPts val="600"/>
              </a:spcAft>
              <a:buClr>
                <a:srgbClr val="CC00CC"/>
              </a:buClr>
              <a:buFont typeface="Wingdings" pitchFamily="2" charset="2"/>
              <a:buChar char="§"/>
            </a:pPr>
            <a:r>
              <a:rPr lang="en-GB" b="1" dirty="0">
                <a:solidFill>
                  <a:prstClr val="white"/>
                </a:solidFill>
                <a:latin typeface="Trebuchet MS" pitchFamily="34" charset="0"/>
                <a:cs typeface="Arial" charset="0"/>
              </a:rPr>
              <a:t>the World Health Organization.</a:t>
            </a:r>
          </a:p>
          <a:p>
            <a:pPr algn="ctr" fontAlgn="base">
              <a:lnSpc>
                <a:spcPct val="85000"/>
              </a:lnSpc>
              <a:spcBef>
                <a:spcPts val="600"/>
              </a:spcBef>
              <a:spcAft>
                <a:spcPts val="600"/>
              </a:spcAft>
            </a:pPr>
            <a:r>
              <a:rPr lang="en-GB" sz="2000" dirty="0">
                <a:solidFill>
                  <a:srgbClr val="CC00CC"/>
                </a:solidFill>
                <a:latin typeface="Trebuchet MS" pitchFamily="34" charset="0"/>
                <a:cs typeface="Arial" charset="0"/>
              </a:rPr>
              <a:t>The United Nations Charter says that the UN can establish various specialized agencies to fulfil its duties.</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681" y="116053"/>
            <a:ext cx="1278686" cy="11527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1"/>
          <p:cNvSpPr txBox="1">
            <a:spLocks/>
          </p:cNvSpPr>
          <p:nvPr/>
        </p:nvSpPr>
        <p:spPr>
          <a:xfrm>
            <a:off x="1475656" y="142875"/>
            <a:ext cx="7344815" cy="785813"/>
          </a:xfrm>
          <a:prstGeom prst="rect">
            <a:avLst/>
          </a:prstGeom>
        </p:spPr>
        <p:txBody>
          <a:bodyPr/>
          <a:lstStyle/>
          <a:p>
            <a:pPr fontAlgn="base">
              <a:lnSpc>
                <a:spcPct val="85000"/>
              </a:lnSpc>
              <a:spcBef>
                <a:spcPct val="0"/>
              </a:spcBef>
              <a:spcAft>
                <a:spcPct val="0"/>
              </a:spcAft>
              <a:defRPr/>
            </a:pPr>
            <a:r>
              <a:rPr lang="en-GB" sz="3600" b="1">
                <a:ln>
                  <a:prstDash val="solid"/>
                </a:ln>
                <a:gradFill rotWithShape="1">
                  <a:gsLst>
                    <a:gs pos="0">
                      <a:srgbClr val="8064A2">
                        <a:tint val="70000"/>
                        <a:satMod val="200000"/>
                      </a:srgbClr>
                    </a:gs>
                    <a:gs pos="40000">
                      <a:srgbClr val="8064A2">
                        <a:tint val="90000"/>
                        <a:satMod val="130000"/>
                      </a:srgbClr>
                    </a:gs>
                    <a:gs pos="50000">
                      <a:srgbClr val="8064A2">
                        <a:tint val="90000"/>
                        <a:satMod val="130000"/>
                      </a:srgbClr>
                    </a:gs>
                    <a:gs pos="68000">
                      <a:srgbClr val="8064A2">
                        <a:tint val="90000"/>
                        <a:satMod val="130000"/>
                      </a:srgbClr>
                    </a:gs>
                    <a:gs pos="100000">
                      <a:srgbClr val="8064A2">
                        <a:tint val="70000"/>
                        <a:satMod val="200000"/>
                      </a:srgbClr>
                    </a:gs>
                  </a:gsLst>
                  <a:lin ang="5400000"/>
                </a:gradFill>
                <a:effectLst>
                  <a:outerShdw blurRad="88000" dist="50800" dir="5040000" algn="tl">
                    <a:srgbClr val="8064A2">
                      <a:tint val="80000"/>
                      <a:satMod val="250000"/>
                      <a:alpha val="45000"/>
                    </a:srgbClr>
                  </a:outerShdw>
                </a:effectLst>
                <a:latin typeface="Trebuchet MS" pitchFamily="34" charset="0"/>
                <a:cs typeface="Arial" charset="0"/>
              </a:rPr>
              <a:t>Specialist Institutions of the UN</a:t>
            </a:r>
            <a:endParaRPr lang="en-GB" sz="3600" b="1" dirty="0">
              <a:ln>
                <a:prstDash val="solid"/>
              </a:ln>
              <a:gradFill rotWithShape="1">
                <a:gsLst>
                  <a:gs pos="0">
                    <a:srgbClr val="8064A2">
                      <a:tint val="70000"/>
                      <a:satMod val="200000"/>
                    </a:srgbClr>
                  </a:gs>
                  <a:gs pos="40000">
                    <a:srgbClr val="8064A2">
                      <a:tint val="90000"/>
                      <a:satMod val="130000"/>
                    </a:srgbClr>
                  </a:gs>
                  <a:gs pos="50000">
                    <a:srgbClr val="8064A2">
                      <a:tint val="90000"/>
                      <a:satMod val="130000"/>
                    </a:srgbClr>
                  </a:gs>
                  <a:gs pos="68000">
                    <a:srgbClr val="8064A2">
                      <a:tint val="90000"/>
                      <a:satMod val="130000"/>
                    </a:srgbClr>
                  </a:gs>
                  <a:gs pos="100000">
                    <a:srgbClr val="8064A2">
                      <a:tint val="70000"/>
                      <a:satMod val="200000"/>
                    </a:srgbClr>
                  </a:gs>
                </a:gsLst>
                <a:lin ang="5400000"/>
              </a:gradFill>
              <a:effectLst>
                <a:outerShdw blurRad="88000" dist="50800" dir="5040000" algn="tl">
                  <a:srgbClr val="8064A2">
                    <a:tint val="80000"/>
                    <a:satMod val="250000"/>
                    <a:alpha val="45000"/>
                  </a:srgbClr>
                </a:outerShdw>
              </a:effectLst>
              <a:latin typeface="Trebuchet MS" pitchFamily="34" charset="0"/>
              <a:cs typeface="Arial" charset="0"/>
            </a:endParaRPr>
          </a:p>
        </p:txBody>
      </p:sp>
      <p:sp>
        <p:nvSpPr>
          <p:cNvPr id="4" name="Rectangle 3"/>
          <p:cNvSpPr>
            <a:spLocks noChangeArrowheads="1"/>
          </p:cNvSpPr>
          <p:nvPr/>
        </p:nvSpPr>
        <p:spPr bwMode="auto">
          <a:xfrm>
            <a:off x="1475656" y="928688"/>
            <a:ext cx="7056784" cy="4912114"/>
          </a:xfrm>
          <a:prstGeom prst="rect">
            <a:avLst/>
          </a:prstGeom>
          <a:solidFill>
            <a:schemeClr val="tx1"/>
          </a:solidFill>
          <a:ln w="9525">
            <a:noFill/>
            <a:miter lim="800000"/>
            <a:headEnd/>
            <a:tailEnd/>
          </a:ln>
        </p:spPr>
        <p:txBody>
          <a:bodyPr wrap="square">
            <a:spAutoFit/>
          </a:bodyPr>
          <a:lstStyle/>
          <a:p>
            <a:pPr fontAlgn="base">
              <a:spcBef>
                <a:spcPts val="600"/>
              </a:spcBef>
              <a:spcAft>
                <a:spcPts val="600"/>
              </a:spcAft>
            </a:pPr>
            <a:r>
              <a:rPr lang="en-GB" sz="2400" dirty="0">
                <a:solidFill>
                  <a:srgbClr val="CC00CC"/>
                </a:solidFill>
                <a:cs typeface="Arial" charset="0"/>
              </a:rPr>
              <a:t>Key agencies of the UN that address the problem of Poverty:</a:t>
            </a:r>
          </a:p>
          <a:p>
            <a:pPr lvl="1" fontAlgn="base">
              <a:lnSpc>
                <a:spcPct val="80000"/>
              </a:lnSpc>
              <a:spcBef>
                <a:spcPts val="600"/>
              </a:spcBef>
              <a:spcAft>
                <a:spcPts val="1200"/>
              </a:spcAft>
              <a:buClr>
                <a:srgbClr val="CC00CC"/>
              </a:buClr>
              <a:buFont typeface="Wingdings" pitchFamily="2" charset="2"/>
              <a:buChar char="§"/>
            </a:pPr>
            <a:r>
              <a:rPr lang="en-GB" sz="3200" b="1" dirty="0">
                <a:solidFill>
                  <a:prstClr val="white"/>
                </a:solidFill>
                <a:cs typeface="Arial" charset="0"/>
              </a:rPr>
              <a:t>UNDP  </a:t>
            </a:r>
            <a:r>
              <a:rPr lang="en-GB" sz="2800" dirty="0">
                <a:solidFill>
                  <a:prstClr val="white"/>
                </a:solidFill>
                <a:cs typeface="Arial" charset="0"/>
              </a:rPr>
              <a:t>United Nations Development Programme </a:t>
            </a:r>
          </a:p>
          <a:p>
            <a:pPr lvl="1" fontAlgn="base">
              <a:lnSpc>
                <a:spcPct val="80000"/>
              </a:lnSpc>
              <a:spcBef>
                <a:spcPts val="600"/>
              </a:spcBef>
              <a:spcAft>
                <a:spcPts val="1200"/>
              </a:spcAft>
              <a:buClr>
                <a:srgbClr val="CC00CC"/>
              </a:buClr>
              <a:buFont typeface="Wingdings" pitchFamily="2" charset="2"/>
              <a:buChar char="§"/>
            </a:pPr>
            <a:r>
              <a:rPr lang="en-GB" sz="3200" b="1" dirty="0">
                <a:solidFill>
                  <a:prstClr val="white"/>
                </a:solidFill>
                <a:cs typeface="Arial" charset="0"/>
              </a:rPr>
              <a:t>UNICEF –</a:t>
            </a:r>
            <a:r>
              <a:rPr lang="en-GB" sz="2800" dirty="0">
                <a:solidFill>
                  <a:prstClr val="white"/>
                </a:solidFill>
                <a:cs typeface="Arial" charset="0"/>
              </a:rPr>
              <a:t>The UN Body responsible for Children</a:t>
            </a:r>
          </a:p>
          <a:p>
            <a:pPr lvl="1" fontAlgn="base">
              <a:lnSpc>
                <a:spcPct val="80000"/>
              </a:lnSpc>
              <a:spcBef>
                <a:spcPts val="600"/>
              </a:spcBef>
              <a:spcAft>
                <a:spcPts val="1200"/>
              </a:spcAft>
              <a:buClr>
                <a:srgbClr val="CC00CC"/>
              </a:buClr>
              <a:buFont typeface="Wingdings" pitchFamily="2" charset="2"/>
              <a:buChar char="§"/>
            </a:pPr>
            <a:r>
              <a:rPr lang="en-GB" sz="3200" b="1" dirty="0">
                <a:solidFill>
                  <a:prstClr val="white"/>
                </a:solidFill>
                <a:cs typeface="Arial" charset="0"/>
              </a:rPr>
              <a:t>WHO  </a:t>
            </a:r>
            <a:r>
              <a:rPr lang="en-GB" sz="2800" dirty="0">
                <a:solidFill>
                  <a:prstClr val="white"/>
                </a:solidFill>
                <a:cs typeface="Arial" charset="0"/>
              </a:rPr>
              <a:t>World Health Organisation</a:t>
            </a:r>
          </a:p>
          <a:p>
            <a:pPr lvl="1" fontAlgn="base">
              <a:lnSpc>
                <a:spcPct val="80000"/>
              </a:lnSpc>
              <a:spcBef>
                <a:spcPts val="600"/>
              </a:spcBef>
              <a:spcAft>
                <a:spcPts val="1200"/>
              </a:spcAft>
              <a:buClr>
                <a:srgbClr val="CC00CC"/>
              </a:buClr>
              <a:buFont typeface="Wingdings" pitchFamily="2" charset="2"/>
              <a:buChar char="§"/>
            </a:pPr>
            <a:r>
              <a:rPr lang="en-GB" sz="3200" b="1" dirty="0">
                <a:solidFill>
                  <a:prstClr val="white"/>
                </a:solidFill>
                <a:cs typeface="Arial" charset="0"/>
              </a:rPr>
              <a:t>IFAD -  </a:t>
            </a:r>
            <a:r>
              <a:rPr lang="en-GB" sz="2800" b="1" dirty="0">
                <a:solidFill>
                  <a:schemeClr val="bg1"/>
                </a:solidFill>
              </a:rPr>
              <a:t>International Fund for Agricultural Development</a:t>
            </a:r>
            <a:endParaRPr lang="en-GB" sz="2800" dirty="0">
              <a:solidFill>
                <a:schemeClr val="bg1"/>
              </a:solidFill>
              <a:cs typeface="Arial" charset="0"/>
            </a:endParaRPr>
          </a:p>
          <a:p>
            <a:pPr lvl="1" fontAlgn="base">
              <a:lnSpc>
                <a:spcPct val="80000"/>
              </a:lnSpc>
              <a:spcBef>
                <a:spcPts val="600"/>
              </a:spcBef>
              <a:spcAft>
                <a:spcPts val="1200"/>
              </a:spcAft>
              <a:buClr>
                <a:srgbClr val="CC00CC"/>
              </a:buClr>
              <a:buFont typeface="Wingdings" pitchFamily="2" charset="2"/>
              <a:buChar char="§"/>
            </a:pPr>
            <a:r>
              <a:rPr lang="en-GB" sz="3200" b="1" dirty="0">
                <a:solidFill>
                  <a:prstClr val="white"/>
                </a:solidFill>
                <a:cs typeface="Arial" charset="0"/>
              </a:rPr>
              <a:t>World Bank </a:t>
            </a:r>
            <a:r>
              <a:rPr lang="en-GB" sz="2800" dirty="0">
                <a:solidFill>
                  <a:prstClr val="white"/>
                </a:solidFill>
                <a:cs typeface="Arial" charset="0"/>
              </a:rPr>
              <a:t>and the </a:t>
            </a:r>
            <a:r>
              <a:rPr lang="en-GB" sz="3200" b="1" dirty="0">
                <a:solidFill>
                  <a:prstClr val="white"/>
                </a:solidFill>
                <a:cs typeface="Arial" charset="0"/>
              </a:rPr>
              <a:t>WTO</a:t>
            </a:r>
            <a:endParaRPr lang="en-GB" sz="2800" dirty="0">
              <a:solidFill>
                <a:srgbClr val="CC00CC"/>
              </a:solidFill>
              <a:cs typeface="Arial" charset="0"/>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681" y="116053"/>
            <a:ext cx="1278686" cy="11527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WorldMap UN Regional Groups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75656" y="764704"/>
            <a:ext cx="7563973" cy="3672408"/>
          </a:xfrm>
          <a:prstGeom prst="rect">
            <a:avLst/>
          </a:prstGeom>
          <a:noFill/>
          <a:ln w="9525">
            <a:noFill/>
            <a:miter lim="800000"/>
            <a:headEnd/>
            <a:tailEnd/>
          </a:ln>
        </p:spPr>
      </p:pic>
      <p:sp>
        <p:nvSpPr>
          <p:cNvPr id="6152" name="Text Box 8"/>
          <p:cNvSpPr txBox="1">
            <a:spLocks noChangeArrowheads="1"/>
          </p:cNvSpPr>
          <p:nvPr/>
        </p:nvSpPr>
        <p:spPr bwMode="auto">
          <a:xfrm>
            <a:off x="1403648" y="0"/>
            <a:ext cx="7740352" cy="584775"/>
          </a:xfrm>
          <a:prstGeom prst="rect">
            <a:avLst/>
          </a:prstGeom>
          <a:noFill/>
          <a:ln w="9525">
            <a:noFill/>
            <a:miter lim="800000"/>
            <a:headEnd/>
            <a:tailEnd/>
          </a:ln>
        </p:spPr>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eaLnBrk="0" fontAlgn="base" hangingPunct="0">
              <a:spcBef>
                <a:spcPct val="50000"/>
              </a:spcBef>
              <a:spcAft>
                <a:spcPct val="0"/>
              </a:spcAft>
            </a:pPr>
            <a:r>
              <a:rPr lang="en-GB" sz="3200" b="1" dirty="0">
                <a:ln>
                  <a:prstDash val="solid"/>
                </a:ln>
                <a:gradFill rotWithShape="1">
                  <a:gsLst>
                    <a:gs pos="0">
                      <a:srgbClr val="8064A2">
                        <a:tint val="70000"/>
                        <a:satMod val="200000"/>
                      </a:srgbClr>
                    </a:gs>
                    <a:gs pos="40000">
                      <a:srgbClr val="8064A2">
                        <a:tint val="90000"/>
                        <a:satMod val="130000"/>
                      </a:srgbClr>
                    </a:gs>
                    <a:gs pos="50000">
                      <a:srgbClr val="8064A2">
                        <a:tint val="90000"/>
                        <a:satMod val="130000"/>
                      </a:srgbClr>
                    </a:gs>
                    <a:gs pos="68000">
                      <a:srgbClr val="8064A2">
                        <a:tint val="90000"/>
                        <a:satMod val="130000"/>
                      </a:srgbClr>
                    </a:gs>
                    <a:gs pos="100000">
                      <a:srgbClr val="8064A2">
                        <a:tint val="70000"/>
                        <a:satMod val="200000"/>
                      </a:srgbClr>
                    </a:gs>
                  </a:gsLst>
                  <a:lin ang="5400000"/>
                </a:gradFill>
                <a:effectLst>
                  <a:outerShdw blurRad="88000" dist="50800" dir="5040000" algn="tl">
                    <a:srgbClr val="8064A2">
                      <a:tint val="80000"/>
                      <a:satMod val="250000"/>
                      <a:alpha val="45000"/>
                    </a:srgbClr>
                  </a:outerShdw>
                </a:effectLst>
                <a:latin typeface="Trebuchet MS" pitchFamily="34" charset="0"/>
                <a:ea typeface="ＭＳ Ｐゴシック" pitchFamily="34" charset="-128"/>
                <a:cs typeface="Arial" charset="0"/>
              </a:rPr>
              <a:t>United Nations – Regional Groupings</a:t>
            </a:r>
          </a:p>
        </p:txBody>
      </p:sp>
      <p:sp>
        <p:nvSpPr>
          <p:cNvPr id="10" name="7-Point Star 9"/>
          <p:cNvSpPr/>
          <p:nvPr/>
        </p:nvSpPr>
        <p:spPr>
          <a:xfrm>
            <a:off x="4499992" y="1412776"/>
            <a:ext cx="144016" cy="144016"/>
          </a:xfrm>
          <a:prstGeom prst="star7">
            <a:avLst/>
          </a:prstGeom>
          <a:solidFill>
            <a:schemeClr val="bg1"/>
          </a:solidFill>
          <a:ln w="31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11" name="7-Point Star 10"/>
          <p:cNvSpPr/>
          <p:nvPr/>
        </p:nvSpPr>
        <p:spPr>
          <a:xfrm>
            <a:off x="4572000" y="1565176"/>
            <a:ext cx="144016" cy="144016"/>
          </a:xfrm>
          <a:prstGeom prst="star7">
            <a:avLst/>
          </a:prstGeom>
          <a:solidFill>
            <a:schemeClr val="bg1"/>
          </a:solidFill>
          <a:ln w="31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12" name="7-Point Star 11"/>
          <p:cNvSpPr/>
          <p:nvPr/>
        </p:nvSpPr>
        <p:spPr>
          <a:xfrm>
            <a:off x="2699792" y="1700808"/>
            <a:ext cx="144016" cy="144016"/>
          </a:xfrm>
          <a:prstGeom prst="star7">
            <a:avLst/>
          </a:prstGeom>
          <a:solidFill>
            <a:schemeClr val="bg1"/>
          </a:solidFill>
          <a:ln w="31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13" name="7-Point Star 12"/>
          <p:cNvSpPr/>
          <p:nvPr/>
        </p:nvSpPr>
        <p:spPr>
          <a:xfrm>
            <a:off x="5292080" y="1340768"/>
            <a:ext cx="144016" cy="144016"/>
          </a:xfrm>
          <a:prstGeom prst="star7">
            <a:avLst/>
          </a:prstGeom>
          <a:solidFill>
            <a:schemeClr val="bg1"/>
          </a:solidFill>
          <a:ln w="31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14" name="7-Point Star 13"/>
          <p:cNvSpPr/>
          <p:nvPr/>
        </p:nvSpPr>
        <p:spPr>
          <a:xfrm>
            <a:off x="7020272" y="1988840"/>
            <a:ext cx="144016" cy="144016"/>
          </a:xfrm>
          <a:prstGeom prst="star7">
            <a:avLst/>
          </a:prstGeom>
          <a:solidFill>
            <a:schemeClr val="bg1"/>
          </a:solidFill>
          <a:ln w="31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9" name="Rectangle 9"/>
          <p:cNvSpPr>
            <a:spLocks noChangeArrowheads="1"/>
          </p:cNvSpPr>
          <p:nvPr/>
        </p:nvSpPr>
        <p:spPr bwMode="auto">
          <a:xfrm>
            <a:off x="1331640" y="4437112"/>
            <a:ext cx="4896544" cy="1728192"/>
          </a:xfrm>
          <a:prstGeom prst="rect">
            <a:avLst/>
          </a:prstGeom>
          <a:noFill/>
          <a:ln w="9525">
            <a:noFill/>
            <a:miter lim="800000"/>
            <a:headEnd/>
            <a:tailEnd/>
          </a:ln>
        </p:spPr>
        <p:txBody>
          <a:bodyPr wrap="none" anchor="ctr"/>
          <a:lstStyle/>
          <a:p>
            <a:pPr fontAlgn="base">
              <a:spcBef>
                <a:spcPct val="0"/>
              </a:spcBef>
              <a:spcAft>
                <a:spcPct val="0"/>
              </a:spcAft>
            </a:pPr>
            <a:r>
              <a:rPr lang="en-GB" sz="1600" dirty="0">
                <a:solidFill>
                  <a:prstClr val="white"/>
                </a:solidFill>
                <a:cs typeface="Arial" charset="0"/>
              </a:rPr>
              <a:t>There are 5 Permanent Members of the Security Council</a:t>
            </a:r>
          </a:p>
          <a:p>
            <a:pPr lvl="1" fontAlgn="base">
              <a:spcBef>
                <a:spcPct val="0"/>
              </a:spcBef>
              <a:spcAft>
                <a:spcPct val="0"/>
              </a:spcAft>
              <a:buFontTx/>
              <a:buBlip>
                <a:blip r:embed="rId4"/>
              </a:buBlip>
            </a:pPr>
            <a:r>
              <a:rPr lang="en-GB" sz="1600" dirty="0">
                <a:solidFill>
                  <a:prstClr val="white"/>
                </a:solidFill>
                <a:cs typeface="Arial" charset="0"/>
              </a:rPr>
              <a:t>China</a:t>
            </a:r>
          </a:p>
          <a:p>
            <a:pPr lvl="1" fontAlgn="base">
              <a:spcBef>
                <a:spcPct val="0"/>
              </a:spcBef>
              <a:spcAft>
                <a:spcPct val="0"/>
              </a:spcAft>
              <a:buFontTx/>
              <a:buBlip>
                <a:blip r:embed="rId4"/>
              </a:buBlip>
            </a:pPr>
            <a:r>
              <a:rPr lang="en-GB" sz="1600" dirty="0">
                <a:solidFill>
                  <a:prstClr val="white"/>
                </a:solidFill>
                <a:cs typeface="Arial" charset="0"/>
              </a:rPr>
              <a:t>France</a:t>
            </a:r>
          </a:p>
          <a:p>
            <a:pPr lvl="1" fontAlgn="base">
              <a:spcBef>
                <a:spcPct val="0"/>
              </a:spcBef>
              <a:spcAft>
                <a:spcPct val="0"/>
              </a:spcAft>
              <a:buFontTx/>
              <a:buBlip>
                <a:blip r:embed="rId4"/>
              </a:buBlip>
            </a:pPr>
            <a:r>
              <a:rPr lang="en-GB" sz="1600" dirty="0">
                <a:solidFill>
                  <a:prstClr val="white"/>
                </a:solidFill>
                <a:cs typeface="Arial" charset="0"/>
              </a:rPr>
              <a:t>Russia</a:t>
            </a:r>
          </a:p>
          <a:p>
            <a:pPr lvl="1" fontAlgn="base">
              <a:spcBef>
                <a:spcPct val="0"/>
              </a:spcBef>
              <a:spcAft>
                <a:spcPct val="0"/>
              </a:spcAft>
              <a:buFontTx/>
              <a:buBlip>
                <a:blip r:embed="rId4"/>
              </a:buBlip>
            </a:pPr>
            <a:r>
              <a:rPr lang="en-GB" sz="1600" dirty="0">
                <a:solidFill>
                  <a:prstClr val="white"/>
                </a:solidFill>
                <a:cs typeface="Arial" charset="0"/>
              </a:rPr>
              <a:t>United Kingdom</a:t>
            </a:r>
          </a:p>
          <a:p>
            <a:pPr lvl="1" fontAlgn="base">
              <a:spcBef>
                <a:spcPct val="0"/>
              </a:spcBef>
              <a:spcAft>
                <a:spcPct val="0"/>
              </a:spcAft>
              <a:buFontTx/>
              <a:buBlip>
                <a:blip r:embed="rId4"/>
              </a:buBlip>
            </a:pPr>
            <a:r>
              <a:rPr lang="en-GB" sz="1600" dirty="0">
                <a:solidFill>
                  <a:prstClr val="white"/>
                </a:solidFill>
                <a:cs typeface="Arial" charset="0"/>
              </a:rPr>
              <a:t>USA</a:t>
            </a:r>
          </a:p>
        </p:txBody>
      </p:sp>
      <p:pic>
        <p:nvPicPr>
          <p:cNvPr id="102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9759759">
            <a:off x="385922" y="1385360"/>
            <a:ext cx="4668942" cy="3301932"/>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5400000">
            <a:off x="5292825" y="2852191"/>
            <a:ext cx="2872061" cy="4313709"/>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3681" y="116053"/>
            <a:ext cx="1278686" cy="1152707"/>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repeatCount="5000" fill="hold" grpId="0" nodeType="clickEffect">
                                  <p:stCondLst>
                                    <p:cond delay="0"/>
                                  </p:stCondLst>
                                  <p:childTnLst>
                                    <p:anim calcmode="discrete" valueType="str">
                                      <p:cBhvr>
                                        <p:cTn id="6" dur="1000" fill="hold"/>
                                        <p:tgtEl>
                                          <p:spTgt spid="14"/>
                                        </p:tgtEl>
                                        <p:attrNameLst>
                                          <p:attrName>style.visibility</p:attrName>
                                        </p:attrNameLst>
                                      </p:cBhvr>
                                      <p:tavLst>
                                        <p:tav tm="0">
                                          <p:val>
                                            <p:strVal val="hidden"/>
                                          </p:val>
                                        </p:tav>
                                        <p:tav tm="50000">
                                          <p:val>
                                            <p:strVal val="visible"/>
                                          </p:val>
                                        </p:tav>
                                      </p:tavLst>
                                    </p:anim>
                                  </p:childTnLst>
                                </p:cTn>
                              </p:par>
                              <p:par>
                                <p:cTn id="7" presetID="35" presetClass="emph" presetSubtype="0" repeatCount="5000" fill="hold" grpId="0" nodeType="withEffect">
                                  <p:stCondLst>
                                    <p:cond delay="0"/>
                                  </p:stCondLst>
                                  <p:childTnLst>
                                    <p:anim calcmode="discrete" valueType="str">
                                      <p:cBhvr>
                                        <p:cTn id="8" dur="1000" fill="hold"/>
                                        <p:tgtEl>
                                          <p:spTgt spid="13"/>
                                        </p:tgtEl>
                                        <p:attrNameLst>
                                          <p:attrName>style.visibility</p:attrName>
                                        </p:attrNameLst>
                                      </p:cBhvr>
                                      <p:tavLst>
                                        <p:tav tm="0">
                                          <p:val>
                                            <p:strVal val="hidden"/>
                                          </p:val>
                                        </p:tav>
                                        <p:tav tm="50000">
                                          <p:val>
                                            <p:strVal val="visible"/>
                                          </p:val>
                                        </p:tav>
                                      </p:tavLst>
                                    </p:anim>
                                  </p:childTnLst>
                                </p:cTn>
                              </p:par>
                              <p:par>
                                <p:cTn id="9" presetID="35" presetClass="emph" presetSubtype="0" repeatCount="5000" fill="hold" grpId="0" nodeType="withEffect">
                                  <p:stCondLst>
                                    <p:cond delay="0"/>
                                  </p:stCondLst>
                                  <p:childTnLst>
                                    <p:anim calcmode="discrete" valueType="str">
                                      <p:cBhvr>
                                        <p:cTn id="10" dur="1000" fill="hold"/>
                                        <p:tgtEl>
                                          <p:spTgt spid="10"/>
                                        </p:tgtEl>
                                        <p:attrNameLst>
                                          <p:attrName>style.visibility</p:attrName>
                                        </p:attrNameLst>
                                      </p:cBhvr>
                                      <p:tavLst>
                                        <p:tav tm="0">
                                          <p:val>
                                            <p:strVal val="hidden"/>
                                          </p:val>
                                        </p:tav>
                                        <p:tav tm="50000">
                                          <p:val>
                                            <p:strVal val="visible"/>
                                          </p:val>
                                        </p:tav>
                                      </p:tavLst>
                                    </p:anim>
                                  </p:childTnLst>
                                </p:cTn>
                              </p:par>
                              <p:par>
                                <p:cTn id="11" presetID="35" presetClass="emph" presetSubtype="0" repeatCount="5000" fill="hold" grpId="0" nodeType="withEffect">
                                  <p:stCondLst>
                                    <p:cond delay="0"/>
                                  </p:stCondLst>
                                  <p:childTnLst>
                                    <p:anim calcmode="discrete" valueType="str">
                                      <p:cBhvr>
                                        <p:cTn id="12" dur="1000" fill="hold"/>
                                        <p:tgtEl>
                                          <p:spTgt spid="11"/>
                                        </p:tgtEl>
                                        <p:attrNameLst>
                                          <p:attrName>style.visibility</p:attrName>
                                        </p:attrNameLst>
                                      </p:cBhvr>
                                      <p:tavLst>
                                        <p:tav tm="0">
                                          <p:val>
                                            <p:strVal val="hidden"/>
                                          </p:val>
                                        </p:tav>
                                        <p:tav tm="50000">
                                          <p:val>
                                            <p:strVal val="visible"/>
                                          </p:val>
                                        </p:tav>
                                      </p:tavLst>
                                    </p:anim>
                                  </p:childTnLst>
                                </p:cTn>
                              </p:par>
                              <p:par>
                                <p:cTn id="13" presetID="35" presetClass="emph" presetSubtype="0" repeatCount="5000" fill="hold" grpId="0" nodeType="withEffect">
                                  <p:stCondLst>
                                    <p:cond delay="0"/>
                                  </p:stCondLst>
                                  <p:childTnLst>
                                    <p:anim calcmode="discrete" valueType="str">
                                      <p:cBhvr>
                                        <p:cTn id="14" dur="10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2000"/>
                                        <p:tgtEl>
                                          <p:spTgt spid="1026"/>
                                        </p:tgtEl>
                                      </p:cBhvr>
                                    </p:animEffect>
                                  </p:childTnLst>
                                </p:cTn>
                              </p:par>
                              <p:par>
                                <p:cTn id="20" presetID="10" presetClass="entr" presetSubtype="0" fill="hold" nodeType="with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fade">
                                      <p:cBhvr>
                                        <p:cTn id="22"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NL MUN Templat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2495</TotalTime>
  <Words>1563</Words>
  <Application>Microsoft Office PowerPoint</Application>
  <PresentationFormat>On-screen Show (4:3)</PresentationFormat>
  <Paragraphs>154</Paragraphs>
  <Slides>34</Slides>
  <Notes>28</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Wingdings</vt:lpstr>
      <vt:lpstr>Times New Roman</vt:lpstr>
      <vt:lpstr>Courier New</vt:lpstr>
      <vt:lpstr>Verdana</vt:lpstr>
      <vt:lpstr>Arial</vt:lpstr>
      <vt:lpstr>Trebuchet MS</vt:lpstr>
      <vt:lpstr>Arial Black</vt:lpstr>
      <vt:lpstr>Formal436 BT</vt:lpstr>
      <vt:lpstr>Gill Sans MT</vt:lpstr>
      <vt:lpstr>Calibri</vt:lpstr>
      <vt:lpstr>Thin Skinned</vt:lpstr>
      <vt:lpstr>NL MUN Template2</vt:lpstr>
      <vt:lpstr>Model United Nations</vt:lpstr>
      <vt:lpstr>Model United Nations</vt:lpstr>
      <vt:lpstr>Model United Nations</vt:lpstr>
      <vt:lpstr>The General Assembly</vt:lpstr>
      <vt:lpstr>The Secretariat</vt:lpstr>
      <vt:lpstr>The Security Council</vt:lpstr>
      <vt:lpstr>Specialist Institutions of the UN</vt:lpstr>
      <vt:lpstr>PowerPoint Presentation</vt:lpstr>
      <vt:lpstr>PowerPoint Presentation</vt:lpstr>
      <vt:lpstr>PowerPoint Presentation</vt:lpstr>
      <vt:lpstr>Model United Nations</vt:lpstr>
      <vt:lpstr>Model United Nations</vt:lpstr>
      <vt:lpstr>Model United Nations</vt:lpstr>
      <vt:lpstr>Model United Nations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CHINA’S ONE-CHILD POLICY FUELS DEMAND FOR TRAFFICKED BRIDES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Four Essentials of MUN:</vt:lpstr>
      <vt:lpstr>The Four Essentials of MUN:</vt:lpstr>
      <vt:lpstr>Before the Conference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 United Nations</dc:title>
  <dc:creator>Niall O'Connor</dc:creator>
  <cp:lastModifiedBy>Tristan Ashman</cp:lastModifiedBy>
  <cp:revision>212</cp:revision>
  <dcterms:created xsi:type="dcterms:W3CDTF">2012-01-21T17:25:52Z</dcterms:created>
  <dcterms:modified xsi:type="dcterms:W3CDTF">2020-02-21T22:27:34Z</dcterms:modified>
</cp:coreProperties>
</file>